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  <p:sldMasterId id="2147483678" r:id="rId3"/>
    <p:sldMasterId id="2147483684" r:id="rId4"/>
    <p:sldMasterId id="2147483725" r:id="rId5"/>
  </p:sldMasterIdLst>
  <p:notesMasterIdLst>
    <p:notesMasterId r:id="rId24"/>
  </p:notesMasterIdLst>
  <p:handoutMasterIdLst>
    <p:handoutMasterId r:id="rId25"/>
  </p:handoutMasterIdLst>
  <p:sldIdLst>
    <p:sldId id="370" r:id="rId6"/>
    <p:sldId id="937" r:id="rId7"/>
    <p:sldId id="362" r:id="rId8"/>
    <p:sldId id="342" r:id="rId9"/>
    <p:sldId id="338" r:id="rId10"/>
    <p:sldId id="345" r:id="rId11"/>
    <p:sldId id="936" r:id="rId12"/>
    <p:sldId id="353" r:id="rId13"/>
    <p:sldId id="361" r:id="rId14"/>
    <p:sldId id="938" r:id="rId15"/>
    <p:sldId id="364" r:id="rId16"/>
    <p:sldId id="934" r:id="rId17"/>
    <p:sldId id="924" r:id="rId18"/>
    <p:sldId id="931" r:id="rId19"/>
    <p:sldId id="933" r:id="rId20"/>
    <p:sldId id="352" r:id="rId21"/>
    <p:sldId id="346" r:id="rId22"/>
    <p:sldId id="348" r:id="rId23"/>
  </p:sldIdLst>
  <p:sldSz cx="12192000" cy="6858000"/>
  <p:notesSz cx="6724650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130E51-F3CE-26F9-2682-2C85B906F4E2}" name="Matoničkin Petar" initials="MP" userId="S::petar.matonickin@podravka.hr::167d8514-82ee-4754-83f8-626ece4449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32"/>
    <a:srgbClr val="C00000"/>
    <a:srgbClr val="E02211"/>
    <a:srgbClr val="A6A6A6"/>
    <a:srgbClr val="00B050"/>
    <a:srgbClr val="57B63D"/>
    <a:srgbClr val="CA2128"/>
    <a:srgbClr val="CC210E"/>
    <a:srgbClr val="CD1E06"/>
    <a:srgbClr val="1A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CAB7A-A432-4D85-9519-70309A3123D7}" v="8" dt="2025-05-15T12:48:24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6349" autoAdjust="0"/>
  </p:normalViewPr>
  <p:slideViewPr>
    <p:cSldViewPr snapToGrid="0">
      <p:cViewPr varScale="1">
        <p:scale>
          <a:sx n="107" d="100"/>
          <a:sy n="107" d="100"/>
        </p:scale>
        <p:origin x="86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Podloge%20za%2012M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Dodatne%20tablice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4\Dodatne%20tablice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Podloge%20za%2012M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Orion\Odnosi%20s%20investitorima\Analiti&#269;ari,%20investitori,%20IR%20doga&#273;aji\Dan%20investitora%20Grupe%20Podravka\2025\Podloge%20za%2012M%202024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Podloge%20za%2012M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Podloge%20za%2012M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Orion\Odnosi%20s%20investitorima\Objave%20rezultata\2024\12M%202024\Podloge%20za%2012M%202024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Dodatne%20tablice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Analiti&#269;ari,%20investitori,%20IR%20doga&#273;aji\Dan%20investitora%20Grupe%20Podravka\2025\Dodatne%20tablice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37323635227204E-2"/>
          <c:y val="0.17039370078740157"/>
          <c:w val="0.93559929653171525"/>
          <c:h val="0.778680373286672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B2-4E11-8C96-D2C9F62A108B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15B2-4E11-8C96-D2C9F62A108B}"/>
              </c:ext>
            </c:extLst>
          </c:dPt>
          <c:dLbls>
            <c:dLbl>
              <c:idx val="0"/>
              <c:layout>
                <c:manualLayout>
                  <c:x val="0.18919709547994515"/>
                  <c:y val="-9.83352690669763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B2-4E11-8C96-D2C9F62A108B}"/>
                </c:ext>
              </c:extLst>
            </c:dLbl>
            <c:dLbl>
              <c:idx val="1"/>
              <c:layout>
                <c:manualLayout>
                  <c:x val="-0.19168420840372677"/>
                  <c:y val="6.145954316686080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842858182398409"/>
                      <c:h val="0.217566782810685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5B2-4E11-8C96-D2C9F62A10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'Profitabilnost 12M 2024.'!$K$24:$K$25</c:f>
              <c:strCache>
                <c:ptCount val="2"/>
                <c:pt idx="0">
                  <c:v>Prehrana</c:v>
                </c:pt>
                <c:pt idx="1">
                  <c:v>Farmaceutika</c:v>
                </c:pt>
              </c:strCache>
            </c:strRef>
          </c:cat>
          <c:val>
            <c:numRef>
              <c:f>'Profitabilnost 12M 2024.'!$L$24:$L$25</c:f>
              <c:numCache>
                <c:formatCode>0.0%</c:formatCode>
                <c:ptCount val="2"/>
                <c:pt idx="0">
                  <c:v>0.77183372154779961</c:v>
                </c:pt>
                <c:pt idx="1">
                  <c:v>0.22816627845220039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B2-4E11-8C96-D2C9F62A1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2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Fire sans"/>
          <a:ea typeface="+mn-ea"/>
          <a:cs typeface="+mn-cs"/>
        </a:defRPr>
      </a:pPr>
      <a:endParaRPr lang="sr-Latn-R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hr-HR"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r>
              <a:rPr lang="hr-HR" sz="1200" b="1" i="0" u="none" strike="noStrike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rPr>
              <a:t>Rast troškova sirovina, ambalaže i energenata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hr-HR"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rast troškova MIZ-a i energije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Sheet1!$D$16:$H$16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Sheet1!$D$17:$H$17</c:f>
              <c:numCache>
                <c:formatCode>0.0</c:formatCode>
                <c:ptCount val="5"/>
                <c:pt idx="0">
                  <c:v>5.0999999999999996</c:v>
                </c:pt>
                <c:pt idx="1">
                  <c:v>0.5</c:v>
                </c:pt>
                <c:pt idx="2">
                  <c:v>42.2</c:v>
                </c:pt>
                <c:pt idx="3">
                  <c:v>8.4</c:v>
                </c:pt>
                <c:pt idx="4" formatCode="#,##0.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7-44B1-BDFD-22FD84671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6047648"/>
        <c:axId val="856048008"/>
      </c:barChart>
      <c:catAx>
        <c:axId val="85604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856048008"/>
        <c:crosses val="autoZero"/>
        <c:auto val="1"/>
        <c:lblAlgn val="ctr"/>
        <c:lblOffset val="100"/>
        <c:noMultiLvlLbl val="0"/>
      </c:catAx>
      <c:valAx>
        <c:axId val="856048008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85604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09410324558592E-2"/>
          <c:y val="0.14626667048091901"/>
          <c:w val="0.89721336906455518"/>
          <c:h val="0.74527605465625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Sheet1!$A$22</c:f>
              <c:strCache>
                <c:ptCount val="1"/>
                <c:pt idx="0">
                  <c:v>CAPEX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D-4168-9F5A-E8568CA10950}"/>
              </c:ext>
            </c:extLst>
          </c:dPt>
          <c:dPt>
            <c:idx val="4"/>
            <c:invertIfNegative val="0"/>
            <c:bubble3D val="0"/>
            <c:spPr>
              <a:pattFill prst="pct75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8D-4168-9F5A-E8568CA10950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fld id="{B6B81BEE-EA83-43FA-BC43-F6F2D29D7BD7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8D-4168-9F5A-E8568CA10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Sheet1!$B$21:$F$21</c:f>
              <c:strCache>
                <c:ptCount val="5"/>
                <c:pt idx="0">
                  <c:v>2021.</c:v>
                </c:pt>
                <c:pt idx="1">
                  <c:v>2022.</c:v>
                </c:pt>
                <c:pt idx="2">
                  <c:v>2023.</c:v>
                </c:pt>
                <c:pt idx="3">
                  <c:v>2024.</c:v>
                </c:pt>
                <c:pt idx="4">
                  <c:v>2025.P</c:v>
                </c:pt>
              </c:strCache>
            </c:strRef>
          </c:cat>
          <c:val>
            <c:numRef>
              <c:f>Sheet1!$B$22:$F$22</c:f>
              <c:numCache>
                <c:formatCode>0.0</c:formatCode>
                <c:ptCount val="5"/>
                <c:pt idx="0">
                  <c:v>22.4</c:v>
                </c:pt>
                <c:pt idx="1">
                  <c:v>52.558232132191911</c:v>
                </c:pt>
                <c:pt idx="2">
                  <c:v>68.900000000000006</c:v>
                </c:pt>
                <c:pt idx="3">
                  <c:v>77</c:v>
                </c:pt>
                <c:pt idx="4">
                  <c:v>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8D-4168-9F5A-E8568CA10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1792776"/>
        <c:axId val="981793136"/>
      </c:barChart>
      <c:catAx>
        <c:axId val="98179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981793136"/>
        <c:crosses val="autoZero"/>
        <c:auto val="1"/>
        <c:lblAlgn val="ctr"/>
        <c:lblOffset val="100"/>
        <c:noMultiLvlLbl val="0"/>
      </c:catAx>
      <c:valAx>
        <c:axId val="981793136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98179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37323635227204E-2"/>
          <c:y val="0.17039370078740157"/>
          <c:w val="0.93559929653171525"/>
          <c:h val="0.7786803732866725"/>
        </c:manualLayout>
      </c:layout>
      <c:doughnutChart>
        <c:varyColors val="1"/>
        <c:ser>
          <c:idx val="0"/>
          <c:order val="0"/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B7-4BB8-8961-3AB40EAA336E}"/>
              </c:ext>
            </c:extLst>
          </c:dPt>
          <c:dPt>
            <c:idx val="1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B7-4BB8-8961-3AB40EAA336E}"/>
              </c:ext>
            </c:extLst>
          </c:dPt>
          <c:dLbls>
            <c:dLbl>
              <c:idx val="0"/>
              <c:layout>
                <c:manualLayout>
                  <c:x val="0.20406844344344344"/>
                  <c:y val="0.1614413956639566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  <a:cs typeface="+mn-cs"/>
                      </a:defRPr>
                    </a:pPr>
                    <a:fld id="{C7CA8A9A-3E0A-4FC5-B29E-C0A4CDE6D879}" type="CATEGORYNAME">
                      <a:rPr lang="en-US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[CATEGORY NAME]</a:t>
                    </a:fld>
                    <a:endParaRPr lang="en-US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dravka Sans" pitchFamily="50" charset="0"/>
                      <a:ea typeface="Podravka Sans" pitchFamily="50" charset="0"/>
                    </a:endParaRPr>
                  </a:p>
                  <a:p>
                    <a:pPr>
                      <a:def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defRPr>
                    </a:pPr>
                    <a:fld id="{270BCE6F-B792-4B3C-AB2B-1A56F10F61C7}" type="VALUE">
                      <a:rPr lang="en-US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[VALUE]</a:t>
                    </a:fld>
                    <a:endParaRPr lang="hr-HR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88083222210607"/>
                      <c:h val="0.196831011508176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B7-4BB8-8961-3AB40EAA336E}"/>
                </c:ext>
              </c:extLst>
            </c:dLbl>
            <c:dLbl>
              <c:idx val="1"/>
              <c:layout>
                <c:manualLayout>
                  <c:x val="-0.2220436061061061"/>
                  <c:y val="-0.1729728029423151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37062062062061"/>
                      <c:h val="0.2209780294231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EB7-4BB8-8961-3AB40EAA3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'Profitabilnost 12M 2024.'!$I$78:$I$79</c:f>
              <c:strCache>
                <c:ptCount val="2"/>
                <c:pt idx="0">
                  <c:v>Prehrana</c:v>
                </c:pt>
                <c:pt idx="1">
                  <c:v>Farmaceutika</c:v>
                </c:pt>
              </c:strCache>
            </c:strRef>
          </c:cat>
          <c:val>
            <c:numRef>
              <c:f>'Profitabilnost 12M 2024.'!$J$78:$J$79</c:f>
              <c:numCache>
                <c:formatCode>0.0%</c:formatCode>
                <c:ptCount val="2"/>
                <c:pt idx="0">
                  <c:v>0.60413865882709694</c:v>
                </c:pt>
                <c:pt idx="1">
                  <c:v>0.39586134117290306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B7-4BB8-8961-3AB40EAA3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2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Fire sans"/>
          <a:ea typeface="+mn-ea"/>
          <a:cs typeface="+mn-cs"/>
        </a:defRPr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237323635227204E-2"/>
          <c:y val="0.17039370078740157"/>
          <c:w val="0.93559929653171525"/>
          <c:h val="0.7786803732866725"/>
        </c:manualLayout>
      </c:layout>
      <c:doughnutChart>
        <c:varyColors val="1"/>
        <c:ser>
          <c:idx val="0"/>
          <c:order val="0"/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CE-4341-B6E7-ECB775193625}"/>
              </c:ext>
            </c:extLst>
          </c:dPt>
          <c:dPt>
            <c:idx val="1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CE-4341-B6E7-ECB775193625}"/>
              </c:ext>
            </c:extLst>
          </c:dPt>
          <c:dLbls>
            <c:dLbl>
              <c:idx val="0"/>
              <c:layout>
                <c:manualLayout>
                  <c:x val="0.20406844344344344"/>
                  <c:y val="0.16144139566395663"/>
                </c:manualLayout>
              </c:layout>
              <c:tx>
                <c:rich>
                  <a:bodyPr/>
                  <a:lstStyle/>
                  <a:p>
                    <a:fld id="{14EE23E7-EB1B-465C-AB08-289FD432E84E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  <a:fld id="{FF6C2A56-8391-4D00-9FE9-612C2A3A6B7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88083222210607"/>
                      <c:h val="0.196831011508176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CE-4341-B6E7-ECB775193625}"/>
                </c:ext>
              </c:extLst>
            </c:dLbl>
            <c:dLbl>
              <c:idx val="1"/>
              <c:layout>
                <c:manualLayout>
                  <c:x val="-0.2220436061061061"/>
                  <c:y val="-0.17297280294231512"/>
                </c:manualLayout>
              </c:layout>
              <c:tx>
                <c:rich>
                  <a:bodyPr/>
                  <a:lstStyle/>
                  <a:p>
                    <a:fld id="{403D8E93-C763-4F77-AE86-8ED250794A60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  <a:fld id="{E0961A34-DDEA-4E66-8EC3-B852FE84899A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37062062062061"/>
                      <c:h val="0.220978029423151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CE-4341-B6E7-ECB77519362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'Profitabilnost 12M 2024.'!$I$91:$I$92</c:f>
              <c:strCache>
                <c:ptCount val="2"/>
                <c:pt idx="0">
                  <c:v>Prehrana</c:v>
                </c:pt>
                <c:pt idx="1">
                  <c:v>Farmaceutika</c:v>
                </c:pt>
              </c:strCache>
            </c:strRef>
          </c:cat>
          <c:val>
            <c:numRef>
              <c:f>'Profitabilnost 12M 2024.'!$J$91:$J$92</c:f>
              <c:numCache>
                <c:formatCode>0.0%</c:formatCode>
                <c:ptCount val="2"/>
                <c:pt idx="0">
                  <c:v>0.55818882846722651</c:v>
                </c:pt>
                <c:pt idx="1">
                  <c:v>0.44181117153277349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CE-4341-B6E7-ECB775193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2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Podravka Sans" pitchFamily="50" charset="0"/>
          <a:ea typeface="Podravka Sans" pitchFamily="50" charset="0"/>
          <a:cs typeface="+mn-cs"/>
        </a:defRPr>
      </a:pPr>
      <a:endParaRPr lang="sr-Latn-R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65471473790716E-2"/>
          <c:y val="5.5738246491522758E-2"/>
          <c:w val="0.94538664167814446"/>
          <c:h val="0.7183363270530387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3-48B9-B9D8-5BD48E127890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E3-48B9-B9D8-5BD48E127890}"/>
              </c:ext>
            </c:extLst>
          </c:dPt>
          <c:dLbls>
            <c:dLbl>
              <c:idx val="0"/>
              <c:layout>
                <c:manualLayout>
                  <c:x val="1.1051683203002381E-3"/>
                  <c:y val="-0.158125854327274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713,8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AE3-48B9-B9D8-5BD48E127890}"/>
                </c:ext>
              </c:extLst>
            </c:dLbl>
            <c:dLbl>
              <c:idx val="13"/>
              <c:layout>
                <c:manualLayout>
                  <c:x val="-3.6327539746077803E-4"/>
                  <c:y val="-0.34697118288768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E3-48B9-B9D8-5BD48E1278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12M 2024.'!$A$63:$A$76</c:f>
              <c:strCache>
                <c:ptCount val="14"/>
                <c:pt idx="0">
                  <c:v>Prihodi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2024.</c:v>
                </c:pt>
              </c:strCache>
            </c:strRef>
          </c:cat>
          <c:val>
            <c:numRef>
              <c:f>'Prodaja po kategoriji 12M 2024.'!$B$63:$B$76</c:f>
              <c:numCache>
                <c:formatCode>#,##0.0;\ \(#,##0.0\)</c:formatCode>
                <c:ptCount val="14"/>
                <c:pt idx="0">
                  <c:v>713.92298673000005</c:v>
                </c:pt>
                <c:pt idx="1">
                  <c:v>713.92298673000005</c:v>
                </c:pt>
                <c:pt idx="2">
                  <c:v>731.05149538000001</c:v>
                </c:pt>
                <c:pt idx="3">
                  <c:v>736.54139502999999</c:v>
                </c:pt>
                <c:pt idx="4">
                  <c:v>740.22887843000001</c:v>
                </c:pt>
                <c:pt idx="5">
                  <c:v>746.11527937000005</c:v>
                </c:pt>
                <c:pt idx="6">
                  <c:v>746.11527937000005</c:v>
                </c:pt>
                <c:pt idx="7">
                  <c:v>745.33862316000011</c:v>
                </c:pt>
                <c:pt idx="8">
                  <c:v>745.33862316000011</c:v>
                </c:pt>
                <c:pt idx="9">
                  <c:v>748.31263558000012</c:v>
                </c:pt>
                <c:pt idx="10">
                  <c:v>748.87827502000016</c:v>
                </c:pt>
                <c:pt idx="11">
                  <c:v>757.85596292000014</c:v>
                </c:pt>
                <c:pt idx="12">
                  <c:v>761.18765487000019</c:v>
                </c:pt>
                <c:pt idx="13">
                  <c:v>766.50217134000013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E3-48B9-B9D8-5BD48E127890}"/>
            </c:ext>
          </c:extLst>
        </c:ser>
        <c:ser>
          <c:idx val="1"/>
          <c:order val="1"/>
          <c:spPr>
            <a:solidFill>
              <a:srgbClr val="C00000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'Prodaja po kategoriji 12M 2024.'!$A$63:$A$76</c:f>
              <c:strCache>
                <c:ptCount val="14"/>
                <c:pt idx="0">
                  <c:v>Prihodi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2024.</c:v>
                </c:pt>
              </c:strCache>
            </c:strRef>
          </c:cat>
          <c:val>
            <c:numRef>
              <c:f>'Prodaja po kategoriji 12M 2024.'!$C$63:$C$76</c:f>
              <c:numCache>
                <c:formatCode>#,##0.0;\ \(#,##0.0\)</c:formatCode>
                <c:ptCount val="14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1.1579459399999905</c:v>
                </c:pt>
                <c:pt idx="6">
                  <c:v>0</c:v>
                </c:pt>
                <c:pt idx="7">
                  <c:v>4.3748009100000047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E3-48B9-B9D8-5BD48E127890}"/>
            </c:ext>
          </c:extLst>
        </c:ser>
        <c:ser>
          <c:idx val="2"/>
          <c:order val="2"/>
          <c:spPr>
            <a:solidFill>
              <a:schemeClr val="accent6">
                <a:alpha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0640937966563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E3-48B9-B9D8-5BD48E127890}"/>
                </c:ext>
              </c:extLst>
            </c:dLbl>
            <c:dLbl>
              <c:idx val="2"/>
              <c:layout>
                <c:manualLayout>
                  <c:x val="-1.7405873820991378E-7"/>
                  <c:y val="-6.5872473126345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E3-48B9-B9D8-5BD48E127890}"/>
                </c:ext>
              </c:extLst>
            </c:dLbl>
            <c:dLbl>
              <c:idx val="3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E3-48B9-B9D8-5BD48E127890}"/>
                </c:ext>
              </c:extLst>
            </c:dLbl>
            <c:dLbl>
              <c:idx val="4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E3-48B9-B9D8-5BD48E127890}"/>
                </c:ext>
              </c:extLst>
            </c:dLbl>
            <c:dLbl>
              <c:idx val="5"/>
              <c:layout>
                <c:manualLayout>
                  <c:x val="5.5233189102460889E-4"/>
                  <c:y val="-5.0670734188811017E-2"/>
                </c:manualLayout>
              </c:layout>
              <c:tx>
                <c:strRef>
                  <c:f>'Prodaja po kategoriji 12M 2024.'!$E$68</c:f>
                  <c:strCache>
                    <c:ptCount val="1"/>
                    <c:pt idx="0">
                      <c:v> (1,2)</c:v>
                    </c:pt>
                  </c:strCache>
                </c:strRef>
              </c:tx>
              <c:numFmt formatCode="#,##0.0;\ 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9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69604192169892E-2"/>
                      <c:h val="0.11553018363697444"/>
                    </c:manualLayout>
                  </c15:layout>
                  <c15:dlblFieldTable>
                    <c15:dlblFTEntry>
                      <c15:txfldGUID>{7BFAFB81-0032-4A25-96D1-27EB7615BA69}</c15:txfldGUID>
                      <c15:f>'Prodaja po kategoriji 12M 2024.'!$E$68</c15:f>
                      <c15:dlblFieldTableCache>
                        <c:ptCount val="1"/>
                        <c:pt idx="0">
                          <c:v> (1,2)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5AE3-48B9-B9D8-5BD48E127890}"/>
                </c:ext>
              </c:extLst>
            </c:dLbl>
            <c:dLbl>
              <c:idx val="6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E3-48B9-B9D8-5BD48E127890}"/>
                </c:ext>
              </c:extLst>
            </c:dLbl>
            <c:dLbl>
              <c:idx val="7"/>
              <c:layout>
                <c:manualLayout>
                  <c:x val="-5.5258416015011903E-4"/>
                  <c:y val="-3.546979322187812E-2"/>
                </c:manualLayout>
              </c:layout>
              <c:tx>
                <c:strRef>
                  <c:f>'Prodaja po kategoriji 12M 2024.'!$E$70</c:f>
                  <c:strCache>
                    <c:ptCount val="1"/>
                    <c:pt idx="0">
                      <c:v> (4,4)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504247231448333E-2"/>
                      <c:h val="8.0060390415096327E-2"/>
                    </c:manualLayout>
                  </c15:layout>
                  <c15:dlblFieldTable>
                    <c15:dlblFTEntry>
                      <c15:txfldGUID>{E2642D0E-6664-4134-A5C8-7ECB6FBD1492}</c15:txfldGUID>
                      <c15:f>'Prodaja po kategoriji 12M 2024.'!$E$70</c15:f>
                      <c15:dlblFieldTableCache>
                        <c:ptCount val="1"/>
                        <c:pt idx="0">
                          <c:v> (4,4)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5AE3-48B9-B9D8-5BD48E127890}"/>
                </c:ext>
              </c:extLst>
            </c:dLbl>
            <c:dLbl>
              <c:idx val="8"/>
              <c:layout>
                <c:manualLayout>
                  <c:x val="-1.1051320854739552E-3"/>
                  <c:y val="-7.093958644375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E3-48B9-B9D8-5BD48E127890}"/>
                </c:ext>
              </c:extLst>
            </c:dLbl>
            <c:dLbl>
              <c:idx val="9"/>
              <c:layout>
                <c:manualLayout>
                  <c:x val="-8.1042083396354446E-17"/>
                  <c:y val="-6.0805359808933965E-2"/>
                </c:manualLayout>
              </c:layout>
              <c:tx>
                <c:strRef>
                  <c:f>'Prodaja po kategoriji 12M 2024.'!$E$72</c:f>
                  <c:strCache>
                    <c:ptCount val="1"/>
                    <c:pt idx="0">
                      <c:v>0,6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{1827008A-EFED-4B59-8330-D1C191EC0FCA}</c15:txfldGUID>
                      <c15:f>'Prodaja po kategoriji 12M 2024.'!$E$72</c15:f>
                      <c15:dlblFieldTableCache>
                        <c:ptCount val="1"/>
                        <c:pt idx="0">
                          <c:v>0,6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5AE3-48B9-B9D8-5BD48E127890}"/>
                </c:ext>
              </c:extLst>
            </c:dLbl>
            <c:dLbl>
              <c:idx val="10"/>
              <c:layout>
                <c:manualLayout>
                  <c:x val="0"/>
                  <c:y val="-7.0939586443756239E-2"/>
                </c:manualLayout>
              </c:layout>
              <c:tx>
                <c:strRef>
                  <c:f>'Prodaja po kategoriji 12M 2024.'!$E$73</c:f>
                  <c:strCache>
                    <c:ptCount val="1"/>
                    <c:pt idx="0">
                      <c:v>9,0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{F719B860-A87B-4898-8DB9-3F91153C346B}</c15:txfldGUID>
                      <c15:f>'Prodaja po kategoriji 12M 2024.'!$E$73</c15:f>
                      <c15:dlblFieldTableCache>
                        <c:ptCount val="1"/>
                        <c:pt idx="0">
                          <c:v>9,0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5AE3-48B9-B9D8-5BD48E127890}"/>
                </c:ext>
              </c:extLst>
            </c:dLbl>
            <c:dLbl>
              <c:idx val="11"/>
              <c:layout>
                <c:manualLayout>
                  <c:x val="-1.6151717621741571E-16"/>
                  <c:y val="-4.5604019856700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AE3-48B9-B9D8-5BD48E127890}"/>
                </c:ext>
              </c:extLst>
            </c:dLbl>
            <c:dLbl>
              <c:idx val="12"/>
              <c:layout>
                <c:manualLayout>
                  <c:x val="0"/>
                  <c:y val="-8.1073813078578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AE3-48B9-B9D8-5BD48E127890}"/>
                </c:ext>
              </c:extLst>
            </c:dLbl>
            <c:numFmt formatCode="#,##0.0;\ 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12M 2024.'!$A$63:$A$76</c:f>
              <c:strCache>
                <c:ptCount val="14"/>
                <c:pt idx="0">
                  <c:v>Prihodi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2024.</c:v>
                </c:pt>
              </c:strCache>
            </c:strRef>
          </c:cat>
          <c:val>
            <c:numRef>
              <c:f>'Prodaja po kategoriji 12M 2024.'!$D$63:$D$76</c:f>
              <c:numCache>
                <c:formatCode>#,##0.0;\ \(#,##0.0\)</c:formatCode>
                <c:ptCount val="14"/>
                <c:pt idx="1">
                  <c:v>17.128508650000001</c:v>
                </c:pt>
                <c:pt idx="2">
                  <c:v>5.4898996499999981</c:v>
                </c:pt>
                <c:pt idx="3">
                  <c:v>3.6874833999999979</c:v>
                </c:pt>
                <c:pt idx="4">
                  <c:v>7.0443468800000062</c:v>
                </c:pt>
                <c:pt idx="5">
                  <c:v>0</c:v>
                </c:pt>
                <c:pt idx="6">
                  <c:v>3.598144700000006</c:v>
                </c:pt>
                <c:pt idx="7">
                  <c:v>0</c:v>
                </c:pt>
                <c:pt idx="8">
                  <c:v>2.9740124200000011</c:v>
                </c:pt>
                <c:pt idx="9">
                  <c:v>0.56563943999999822</c:v>
                </c:pt>
                <c:pt idx="10">
                  <c:v>8.9776878999999923</c:v>
                </c:pt>
                <c:pt idx="11">
                  <c:v>3.3316919499999997</c:v>
                </c:pt>
                <c:pt idx="12">
                  <c:v>5.3145164700000009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AE3-48B9-B9D8-5BD48E127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5103048"/>
        <c:axId val="385101408"/>
      </c:barChart>
      <c:catAx>
        <c:axId val="3851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1408"/>
        <c:crosses val="autoZero"/>
        <c:auto val="1"/>
        <c:lblAlgn val="ctr"/>
        <c:lblOffset val="100"/>
        <c:noMultiLvlLbl val="0"/>
      </c:catAx>
      <c:valAx>
        <c:axId val="385101408"/>
        <c:scaling>
          <c:orientation val="minMax"/>
          <c:max val="800"/>
          <c:min val="700"/>
        </c:scaling>
        <c:delete val="0"/>
        <c:axPos val="l"/>
        <c:numFmt formatCode="#,##0.0;\ \(#,##0.0\)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30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25000"/>
            </a:schemeClr>
          </a:solidFill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65471473790716E-2"/>
          <c:y val="5.5738246491522758E-2"/>
          <c:w val="0.94538664167814446"/>
          <c:h val="0.7183363270530387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6-4664-A61A-12F869D59FB0}"/>
              </c:ext>
            </c:extLst>
          </c:dPt>
          <c:dPt>
            <c:idx val="6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6-4664-A61A-12F869D59FB0}"/>
              </c:ext>
            </c:extLst>
          </c:dPt>
          <c:dLbls>
            <c:dLbl>
              <c:idx val="0"/>
              <c:layout>
                <c:manualLayout>
                  <c:x val="1.1051683203002381E-3"/>
                  <c:y val="-0.158125854327274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713,8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FC6-4664-A61A-12F869D59FB0}"/>
                </c:ext>
              </c:extLst>
            </c:dLbl>
            <c:dLbl>
              <c:idx val="6"/>
              <c:layout>
                <c:manualLayout>
                  <c:x val="-3.6327539746077803E-4"/>
                  <c:y val="-0.34697118288768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6-4664-A61A-12F869D59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12M 2024.'!$A$63:$A$69</c:f>
              <c:strCache>
                <c:ptCount val="7"/>
                <c:pt idx="0">
                  <c:v>Prihodi 2023.</c:v>
                </c:pt>
                <c:pt idx="1">
                  <c:v>Tržišta Hrvatske i Slovenije</c:v>
                </c:pt>
                <c:pt idx="2">
                  <c:v>Jugoistočna Europa</c:v>
                </c:pt>
                <c:pt idx="3">
                  <c:v>ZE i prekooceanske zemlje</c:v>
                </c:pt>
                <c:pt idx="4">
                  <c:v>Centralna Europa</c:v>
                </c:pt>
                <c:pt idx="5">
                  <c:v>Istočna Europa</c:v>
                </c:pt>
                <c:pt idx="6">
                  <c:v>Prihodi 2024.</c:v>
                </c:pt>
              </c:strCache>
            </c:strRef>
          </c:cat>
          <c:val>
            <c:numRef>
              <c:f>'Prodaja po kategoriji 12M 2024.'!$B$63:$B$69</c:f>
              <c:numCache>
                <c:formatCode>#,##0.0;\ \(#,##0.0\)</c:formatCode>
                <c:ptCount val="7"/>
                <c:pt idx="0">
                  <c:v>713.92298673000005</c:v>
                </c:pt>
                <c:pt idx="1">
                  <c:v>713.92298673000005</c:v>
                </c:pt>
                <c:pt idx="2">
                  <c:v>728.61972493999997</c:v>
                </c:pt>
                <c:pt idx="3">
                  <c:v>740.93570079999995</c:v>
                </c:pt>
                <c:pt idx="4">
                  <c:v>763.16335112999991</c:v>
                </c:pt>
                <c:pt idx="5">
                  <c:v>764.96844696999995</c:v>
                </c:pt>
                <c:pt idx="6">
                  <c:v>766.50217130999999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C6-4664-A61A-12F869D59FB0}"/>
            </c:ext>
          </c:extLst>
        </c:ser>
        <c:ser>
          <c:idx val="1"/>
          <c:order val="1"/>
          <c:spPr>
            <a:solidFill>
              <a:srgbClr val="C00000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'Prodaja po kategoriji 12M 2024.'!$A$63:$A$69</c:f>
              <c:strCache>
                <c:ptCount val="7"/>
                <c:pt idx="0">
                  <c:v>Prihodi 2023.</c:v>
                </c:pt>
                <c:pt idx="1">
                  <c:v>Tržišta Hrvatske i Slovenije</c:v>
                </c:pt>
                <c:pt idx="2">
                  <c:v>Jugoistočna Europa</c:v>
                </c:pt>
                <c:pt idx="3">
                  <c:v>ZE i prekooceanske zemlje</c:v>
                </c:pt>
                <c:pt idx="4">
                  <c:v>Centralna Europa</c:v>
                </c:pt>
                <c:pt idx="5">
                  <c:v>Istočna Europa</c:v>
                </c:pt>
                <c:pt idx="6">
                  <c:v>Prihodi 2024.</c:v>
                </c:pt>
              </c:strCache>
            </c:strRef>
          </c:cat>
          <c:val>
            <c:numRef>
              <c:f>'Prodaja po kategoriji 12M 2024.'!$C$63:$C$69</c:f>
              <c:numCache>
                <c:formatCode>#,##0.0;\ \(#,##0.0\)</c:formatCode>
                <c:ptCount val="7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C6-4664-A61A-12F869D59FB0}"/>
            </c:ext>
          </c:extLst>
        </c:ser>
        <c:ser>
          <c:idx val="2"/>
          <c:order val="2"/>
          <c:spPr>
            <a:solidFill>
              <a:schemeClr val="accent6">
                <a:alpha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0640937966563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C6-4664-A61A-12F869D59FB0}"/>
                </c:ext>
              </c:extLst>
            </c:dLbl>
            <c:dLbl>
              <c:idx val="2"/>
              <c:layout>
                <c:manualLayout>
                  <c:x val="-1.7405873820991378E-7"/>
                  <c:y val="-6.5872473126345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6-4664-A61A-12F869D59FB0}"/>
                </c:ext>
              </c:extLst>
            </c:dLbl>
            <c:dLbl>
              <c:idx val="3"/>
              <c:layout>
                <c:manualLayout>
                  <c:x val="0"/>
                  <c:y val="-9.6275153030812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C6-4664-A61A-12F869D59FB0}"/>
                </c:ext>
              </c:extLst>
            </c:dLbl>
            <c:dLbl>
              <c:idx val="4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6-4664-A61A-12F869D59FB0}"/>
                </c:ext>
              </c:extLst>
            </c:dLbl>
            <c:dLbl>
              <c:idx val="5"/>
              <c:layout>
                <c:manualLayout>
                  <c:x val="5.5233189102460889E-4"/>
                  <c:y val="-5.0670734188811017E-2"/>
                </c:manualLayout>
              </c:layout>
              <c:tx>
                <c:strRef>
                  <c:f>'Prodaja po kategoriji 12M 2024.'!$E$68</c:f>
                  <c:strCache>
                    <c:ptCount val="1"/>
                    <c:pt idx="0">
                      <c:v>1,5</c:v>
                    </c:pt>
                  </c:strCache>
                </c:strRef>
              </c:tx>
              <c:numFmt formatCode="#,##0.0;\ 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9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69604192169892E-2"/>
                      <c:h val="0.11553018363697444"/>
                    </c:manualLayout>
                  </c15:layout>
                  <c15:dlblFieldTable>
                    <c15:dlblFTEntry>
                      <c15:txfldGUID>{0120C6A7-A76B-4192-B109-A49E7EB393D7}</c15:txfldGUID>
                      <c15:f>'Prodaja po kategoriji 12M 2024.'!$E$68</c15:f>
                      <c15:dlblFieldTableCache>
                        <c:ptCount val="1"/>
                        <c:pt idx="0">
                          <c:v>1,5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9FC6-4664-A61A-12F869D59FB0}"/>
                </c:ext>
              </c:extLst>
            </c:dLbl>
            <c:numFmt formatCode="#,##0.0;\ 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12M 2024.'!$A$63:$A$69</c:f>
              <c:strCache>
                <c:ptCount val="7"/>
                <c:pt idx="0">
                  <c:v>Prihodi 2023.</c:v>
                </c:pt>
                <c:pt idx="1">
                  <c:v>Tržišta Hrvatske i Slovenije</c:v>
                </c:pt>
                <c:pt idx="2">
                  <c:v>Jugoistočna Europa</c:v>
                </c:pt>
                <c:pt idx="3">
                  <c:v>ZE i prekooceanske zemlje</c:v>
                </c:pt>
                <c:pt idx="4">
                  <c:v>Centralna Europa</c:v>
                </c:pt>
                <c:pt idx="5">
                  <c:v>Istočna Europa</c:v>
                </c:pt>
                <c:pt idx="6">
                  <c:v>Prihodi 2024.</c:v>
                </c:pt>
              </c:strCache>
            </c:strRef>
          </c:cat>
          <c:val>
            <c:numRef>
              <c:f>'Prodaja po kategoriji 12M 2024.'!$D$63:$D$69</c:f>
              <c:numCache>
                <c:formatCode>#,##0.0;\ \(#,##0.0\)</c:formatCode>
                <c:ptCount val="7"/>
                <c:pt idx="1">
                  <c:v>14.696738209999978</c:v>
                </c:pt>
                <c:pt idx="2">
                  <c:v>12.315975860000009</c:v>
                </c:pt>
                <c:pt idx="3">
                  <c:v>22.227650330000003</c:v>
                </c:pt>
                <c:pt idx="4">
                  <c:v>1.8050958399999928</c:v>
                </c:pt>
                <c:pt idx="5">
                  <c:v>1.533724339999992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FC6-4664-A61A-12F869D59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5103048"/>
        <c:axId val="385101408"/>
      </c:barChart>
      <c:catAx>
        <c:axId val="3851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1408"/>
        <c:crosses val="autoZero"/>
        <c:auto val="1"/>
        <c:lblAlgn val="ctr"/>
        <c:lblOffset val="100"/>
        <c:noMultiLvlLbl val="0"/>
      </c:catAx>
      <c:valAx>
        <c:axId val="385101408"/>
        <c:scaling>
          <c:orientation val="minMax"/>
          <c:max val="820"/>
        </c:scaling>
        <c:delete val="0"/>
        <c:axPos val="l"/>
        <c:numFmt formatCode="#,##0.0;\ \(#,##0.0\)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30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25000"/>
            </a:schemeClr>
          </a:solidFill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415915915915911E-2"/>
          <c:y val="0.12188680555555556"/>
          <c:w val="0.92849970760233935"/>
          <c:h val="0.573947691197691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B3832"/>
            </a:solidFill>
            <a:ln w="19050"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32-496A-801A-65F22B400D0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Zaduženost!$A$10:$A$15</c:f>
              <c:strCache>
                <c:ptCount val="6"/>
                <c:pt idx="0">
                  <c:v>Dugoročni dug</c:v>
                </c:pt>
                <c:pt idx="1">
                  <c:v>Kratkoročni dug</c:v>
                </c:pt>
                <c:pt idx="2">
                  <c:v>Obveze za imovinu s pravom korištenja</c:v>
                </c:pt>
                <c:pt idx="3">
                  <c:v>Financijske obveze po fer vrijednosti kroz dobit ili gubitak</c:v>
                </c:pt>
                <c:pt idx="4">
                  <c:v>Novac i novčani ekvivalenti</c:v>
                </c:pt>
                <c:pt idx="5">
                  <c:v>Neto dug</c:v>
                </c:pt>
              </c:strCache>
            </c:strRef>
          </c:cat>
          <c:val>
            <c:numRef>
              <c:f>Zaduženost!$C$10:$C$15</c:f>
              <c:numCache>
                <c:formatCode>#,##0.00</c:formatCode>
                <c:ptCount val="6"/>
                <c:pt idx="0">
                  <c:v>7.1999999999999995E-2</c:v>
                </c:pt>
                <c:pt idx="1">
                  <c:v>40.512</c:v>
                </c:pt>
                <c:pt idx="2" formatCode="#,##0.0">
                  <c:v>17.048999999999999</c:v>
                </c:pt>
                <c:pt idx="3">
                  <c:v>0.03</c:v>
                </c:pt>
                <c:pt idx="4" formatCode="#,##0.0">
                  <c:v>27.138000000000002</c:v>
                </c:pt>
                <c:pt idx="5" formatCode="#,##0.0">
                  <c:v>30.525000000000002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32-496A-801A-65F22B400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1087072"/>
        <c:axId val="381086680"/>
      </c:barChart>
      <c:catAx>
        <c:axId val="38108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1086680"/>
        <c:crosses val="autoZero"/>
        <c:auto val="1"/>
        <c:lblAlgn val="ctr"/>
        <c:lblOffset val="100"/>
        <c:noMultiLvlLbl val="0"/>
      </c:catAx>
      <c:valAx>
        <c:axId val="381086680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1087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latin typeface="Podravka Sans" pitchFamily="50" charset="0"/>
          <a:ea typeface="Podravka Sans" pitchFamily="50" charset="0"/>
        </a:defRPr>
      </a:pPr>
      <a:endParaRPr lang="sr-Latn-R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82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47549078901748E-2"/>
          <c:y val="0.23152558479532165"/>
          <c:w val="0.89711441992060093"/>
          <c:h val="0.7497686403508772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DB383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808-4A59-BF75-F86266A1A254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808-4A59-BF75-F86266A1A254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808-4A59-BF75-F86266A1A254}"/>
              </c:ext>
            </c:extLst>
          </c:dPt>
          <c:dPt>
            <c:idx val="3"/>
            <c:bubble3D val="0"/>
            <c:spPr>
              <a:solidFill>
                <a:sysClr val="windowText" lastClr="0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808-4A59-BF75-F86266A1A254}"/>
              </c:ext>
            </c:extLst>
          </c:dPt>
          <c:dLbls>
            <c:dLbl>
              <c:idx val="0"/>
              <c:layout>
                <c:manualLayout>
                  <c:x val="0.28465540867028666"/>
                  <c:y val="-0.2980246913580247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08-4A59-BF75-F86266A1A254}"/>
                </c:ext>
              </c:extLst>
            </c:dLbl>
            <c:dLbl>
              <c:idx val="1"/>
              <c:layout>
                <c:manualLayout>
                  <c:x val="-1.8809819836727033E-2"/>
                  <c:y val="-0.13048202352859439"/>
                </c:manualLayout>
              </c:layout>
              <c:tx>
                <c:rich>
                  <a:bodyPr/>
                  <a:lstStyle/>
                  <a:p>
                    <a:fld id="{720C42CF-D202-4748-89CE-A53570F56299}" type="CATEGORYNAM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/>
                      <a:t>[CATEGORY NAME]</a:t>
                    </a:fld>
                    <a:r>
                      <a: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t> </a:t>
                    </a:r>
                    <a:fld id="{91B67690-24C0-46D4-94CF-9AA0D27F3B14}" type="PERCENTAGE">
                      <a:rPr lang="en-US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/>
                      <a:t>[PERCENTAGE]</a:t>
                    </a:fld>
                    <a:endPara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Podravka Sans" pitchFamily="50" charset="0"/>
                      <a:ea typeface="Podravka Sans" pitchFamily="50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10607111345736"/>
                      <c:h val="0.107158326192569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808-4A59-BF75-F86266A1A254}"/>
                </c:ext>
              </c:extLst>
            </c:dLbl>
            <c:dLbl>
              <c:idx val="2"/>
              <c:layout>
                <c:manualLayout>
                  <c:x val="1.3789215686274511E-3"/>
                  <c:y val="-6.870987654321059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08-4A59-BF75-F86266A1A254}"/>
                </c:ext>
              </c:extLst>
            </c:dLbl>
            <c:dLbl>
              <c:idx val="3"/>
              <c:layout>
                <c:manualLayout>
                  <c:x val="-1.4382900575074733E-2"/>
                  <c:y val="0.10175118300541695"/>
                </c:manualLayout>
              </c:layout>
              <c:tx>
                <c:rich>
                  <a:bodyPr/>
                  <a:lstStyle/>
                  <a:p>
                    <a:fld id="{7B5C768A-88FB-4729-B2B7-F33C18D04F29}" type="CATEGORYNAM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/>
                      <a:t>[CATEGORY NAME]</a:t>
                    </a:fld>
                    <a:r>
                      <a: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t> </a:t>
                    </a:r>
                    <a:fld id="{CC3905DD-DF3C-437F-A4A2-5329AC40D344}" type="PERCENTAGE">
                      <a:rPr lang="en-US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odravka Sans" pitchFamily="50" charset="0"/>
                        <a:ea typeface="Podravka Sans" pitchFamily="50" charset="0"/>
                      </a:rPr>
                      <a:pPr/>
                      <a:t>[PERCENTAGE]</a:t>
                    </a:fld>
                    <a:endPara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Podravka Sans" pitchFamily="50" charset="0"/>
                      <a:ea typeface="Podravka Sans" pitchFamily="50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79822119094301"/>
                      <c:h val="0.125207425893876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808-4A59-BF75-F86266A1A25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Zaduženost!$H$2:$H$5</c:f>
              <c:strCache>
                <c:ptCount val="4"/>
                <c:pt idx="0">
                  <c:v>EUR</c:v>
                </c:pt>
                <c:pt idx="1">
                  <c:v>CZK</c:v>
                </c:pt>
                <c:pt idx="2">
                  <c:v>BAM</c:v>
                </c:pt>
                <c:pt idx="3">
                  <c:v>Ostalo</c:v>
                </c:pt>
              </c:strCache>
            </c:strRef>
          </c:cat>
          <c:val>
            <c:numRef>
              <c:f>Zaduženost!$I$2:$I$5</c:f>
              <c:numCache>
                <c:formatCode>#,##0</c:formatCode>
                <c:ptCount val="4"/>
                <c:pt idx="0">
                  <c:v>55810.766502315339</c:v>
                </c:pt>
                <c:pt idx="1">
                  <c:v>266.15603425037659</c:v>
                </c:pt>
                <c:pt idx="2">
                  <c:v>799.27569429142625</c:v>
                </c:pt>
                <c:pt idx="3">
                  <c:v>786.0266759540259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08-4A59-BF75-F86266A1A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latin typeface="Fira Sans" panose="020B0503050000020004" pitchFamily="34" charset="0"/>
        </a:defRPr>
      </a:pPr>
      <a:endParaRPr lang="sr-Latn-R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64068657892065E-2"/>
          <c:y val="0.1304601459969488"/>
          <c:w val="0.86900895846358428"/>
          <c:h val="0.58563679761764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Prihodi od prodaje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Sheet1!$C$1:$G$1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Sheet1!$C$2:$G$2</c:f>
              <c:numCache>
                <c:formatCode>#,##0.0</c:formatCode>
                <c:ptCount val="5"/>
                <c:pt idx="0">
                  <c:v>597.67962267171026</c:v>
                </c:pt>
                <c:pt idx="1">
                  <c:v>614.70817103988327</c:v>
                </c:pt>
                <c:pt idx="2">
                  <c:v>667.17496744176776</c:v>
                </c:pt>
                <c:pt idx="3">
                  <c:v>713.84820658000001</c:v>
                </c:pt>
                <c:pt idx="4">
                  <c:v>766.50228814000013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D-4ABA-A8FD-706B1E37235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Normalizirana EBITDA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Sheet1!$C$1:$G$1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Sheet1!$C$3:$G$3</c:f>
              <c:numCache>
                <c:formatCode>#,##0.0</c:formatCode>
                <c:ptCount val="5"/>
                <c:pt idx="0">
                  <c:v>72.076015363992454</c:v>
                </c:pt>
                <c:pt idx="1">
                  <c:v>80.652970306869605</c:v>
                </c:pt>
                <c:pt idx="2">
                  <c:v>83.315024156775394</c:v>
                </c:pt>
                <c:pt idx="3">
                  <c:v>91.945547579889478</c:v>
                </c:pt>
                <c:pt idx="4">
                  <c:v>116.77914575600987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1D-4ABA-A8FD-706B1E37235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Normalizirana Neto dobit nakon MI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Sheet1!$C$1:$G$1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Sheet1!$C$4:$G$4</c:f>
              <c:numCache>
                <c:formatCode>#,##0.0</c:formatCode>
                <c:ptCount val="5"/>
                <c:pt idx="0">
                  <c:v>32.435238845948781</c:v>
                </c:pt>
                <c:pt idx="1">
                  <c:v>40.357101755386338</c:v>
                </c:pt>
                <c:pt idx="2">
                  <c:v>41.290726661304177</c:v>
                </c:pt>
                <c:pt idx="3">
                  <c:v>47.165952976305277</c:v>
                </c:pt>
                <c:pt idx="4">
                  <c:v>64.188216214664735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1D-4ABA-A8FD-706B1E372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44981064"/>
        <c:axId val="1144979984"/>
      </c:barChart>
      <c:lineChart>
        <c:grouping val="standard"/>
        <c:varyColors val="0"/>
        <c:ser>
          <c:idx val="3"/>
          <c:order val="3"/>
          <c:tx>
            <c:strRef>
              <c:f>Sheet1!$A$5</c:f>
              <c:strCache>
                <c:ptCount val="1"/>
                <c:pt idx="0">
                  <c:v>Normalizirana EBITDA marža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4368217159986418E-2"/>
                  <c:y val="-2.1891137913630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1D-4ABA-A8FD-706B1E3723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Sheet1!$C$1:$G$1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Sheet1!$C$5:$G$5</c:f>
              <c:numCache>
                <c:formatCode>0.0%</c:formatCode>
                <c:ptCount val="5"/>
                <c:pt idx="0">
                  <c:v>0.12059306128223468</c:v>
                </c:pt>
                <c:pt idx="1">
                  <c:v>0.13120530050939685</c:v>
                </c:pt>
                <c:pt idx="2">
                  <c:v>0.12487732337476717</c:v>
                </c:pt>
                <c:pt idx="3">
                  <c:v>0.12880265963039197</c:v>
                </c:pt>
                <c:pt idx="4">
                  <c:v>0.15235329047664942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61D-4ABA-A8FD-706B1E37235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Normalizirana neto marža nakon MI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Sheet1!$C$1:$G$1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Sheet1!$C$6:$G$6</c:f>
              <c:numCache>
                <c:formatCode>0.0%</c:formatCode>
                <c:ptCount val="5"/>
                <c:pt idx="0">
                  <c:v>5.4268604141059378E-2</c:v>
                </c:pt>
                <c:pt idx="1">
                  <c:v>6.5652456981522556E-2</c:v>
                </c:pt>
                <c:pt idx="2">
                  <c:v>6.1888902726117502E-2</c:v>
                </c:pt>
                <c:pt idx="3">
                  <c:v>6.6072804472360122E-2</c:v>
                </c:pt>
                <c:pt idx="4">
                  <c:v>8.3741715070967782E-2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61D-4ABA-A8FD-706B1E372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4972424"/>
        <c:axId val="1144981424"/>
      </c:lineChart>
      <c:catAx>
        <c:axId val="114498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1144979984"/>
        <c:crosses val="autoZero"/>
        <c:auto val="1"/>
        <c:lblAlgn val="ctr"/>
        <c:lblOffset val="100"/>
        <c:noMultiLvlLbl val="0"/>
      </c:catAx>
      <c:valAx>
        <c:axId val="114497998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1144981064"/>
        <c:crosses val="autoZero"/>
        <c:crossBetween val="between"/>
      </c:valAx>
      <c:valAx>
        <c:axId val="1144981424"/>
        <c:scaling>
          <c:orientation val="minMax"/>
          <c:max val="0.2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1144972424"/>
        <c:crosses val="max"/>
        <c:crossBetween val="between"/>
      </c:valAx>
      <c:catAx>
        <c:axId val="1144972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498142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0"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r>
              <a:rPr lang="hr-H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ast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troškova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zaposleni</a:t>
            </a:r>
            <a:r>
              <a:rPr lang="hr-H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rast troškova zaposlenih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Sheet1!$D$12:$H$12</c:f>
              <c:strCache>
                <c:ptCount val="5"/>
                <c:pt idx="0">
                  <c:v>2020.</c:v>
                </c:pt>
                <c:pt idx="1">
                  <c:v>2021.</c:v>
                </c:pt>
                <c:pt idx="2">
                  <c:v>2022.</c:v>
                </c:pt>
                <c:pt idx="3">
                  <c:v>2023.</c:v>
                </c:pt>
                <c:pt idx="4">
                  <c:v>2024.</c:v>
                </c:pt>
              </c:strCache>
            </c:strRef>
          </c:cat>
          <c:val>
            <c:numRef>
              <c:f>Sheet1!$D$14:$H$14</c:f>
              <c:numCache>
                <c:formatCode>General</c:formatCode>
                <c:ptCount val="5"/>
                <c:pt idx="0">
                  <c:v>0</c:v>
                </c:pt>
                <c:pt idx="1">
                  <c:v>2.0999999999999943</c:v>
                </c:pt>
                <c:pt idx="2">
                  <c:v>5.5</c:v>
                </c:pt>
                <c:pt idx="3">
                  <c:v>6.8000000000000114</c:v>
                </c:pt>
                <c:pt idx="4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9-4FBE-9A1B-BD9839B30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6098408"/>
        <c:axId val="856090128"/>
      </c:barChart>
      <c:catAx>
        <c:axId val="85609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856090128"/>
        <c:crosses val="autoZero"/>
        <c:auto val="1"/>
        <c:lblAlgn val="ctr"/>
        <c:lblOffset val="100"/>
        <c:noMultiLvlLbl val="0"/>
      </c:catAx>
      <c:valAx>
        <c:axId val="856090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856098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FB556-0003-4B4F-B2FC-285555A27BF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DF8FFED-502D-400F-9276-74433963F709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 dirty="0">
              <a:latin typeface="Podravka Sans "/>
            </a:rPr>
            <a:t>48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34AA213A-59F8-4AC9-AA55-AB0CE89FE5A4}" type="parTrans" cxnId="{3AC8AACB-7081-4981-94C4-DD92528A7A4B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35A75602-4CD3-4152-B53E-474D3EFC5064}" type="sibTrans" cxnId="{3AC8AACB-7081-4981-94C4-DD92528A7A4B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9E69B254-7FAE-4CB7-9453-C22C3B14A122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 "/>
            </a:rPr>
            <a:t>Izgradnja novog LDC-a</a:t>
          </a:r>
        </a:p>
      </dgm:t>
    </dgm:pt>
    <dgm:pt modelId="{B25D97B4-2FA2-444A-8231-4718CA0E55E2}" type="parTrans" cxnId="{AA83E60E-648D-4F77-844B-3AE592AE6589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3073D9DC-CC2F-43D4-BDD7-28A6A5C9BD30}" type="sibTrans" cxnId="{AA83E60E-648D-4F77-844B-3AE592AE6589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1FE20605-B8BE-4ED7-A692-85E66013B473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>
              <a:latin typeface="Podravka Sans "/>
            </a:rPr>
            <a:t> 35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9362E4AD-379A-4912-B3FF-9CFD70FAAF41}" type="parTrans" cxnId="{84617B2C-73EB-47FF-8A9D-A3A25BD30154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443171AE-0D59-4410-8DA0-7099401C2B76}" type="sibTrans" cxnId="{84617B2C-73EB-47FF-8A9D-A3A25BD30154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A48B2DBE-756D-4424-8C97-4E16C0AED86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pPr algn="l"/>
          <a:r>
            <a:rPr lang="hr-HR" sz="800" dirty="0">
              <a:latin typeface="Podravka Sans "/>
            </a:rPr>
            <a:t>Tehnološka modernizacija i održivost proizvodnje Podravke</a:t>
          </a:r>
        </a:p>
      </dgm:t>
    </dgm:pt>
    <dgm:pt modelId="{F31DA272-9917-45C4-B140-70A27BA8EE6F}" type="parTrans" cxnId="{35B11820-CA0A-4995-90C5-6AAD73AC12B7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3DAB5C3E-94B1-468C-8FE5-5DB8ACB8AD20}" type="sibTrans" cxnId="{35B11820-CA0A-4995-90C5-6AAD73AC12B7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DA84693C-9AAF-460E-995E-3572BB8E545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>
              <a:latin typeface="Podravka Sans "/>
            </a:rPr>
            <a:t>15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6EF35A15-5897-4296-98B3-0B468E53E49E}" type="parTrans" cxnId="{10B3D4F7-FF01-49BC-9619-6E83EE87CF49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2D4D085F-74CF-4C32-8D73-897904FD09EB}" type="sibTrans" cxnId="{10B3D4F7-FF01-49BC-9619-6E83EE87CF49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3767E8EA-5D34-487B-9549-3E412F0084F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 dirty="0">
              <a:latin typeface="Podravka Sans "/>
            </a:rPr>
            <a:t>17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8B4CCF57-806D-40BD-8BE3-FF265CE8FB95}" type="parTrans" cxnId="{6DD5E847-8DAD-4E73-BD10-3EF431E24D7D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E533F7B4-ABA6-4B29-9384-EEABE2B4631B}" type="sibTrans" cxnId="{6DD5E847-8DAD-4E73-BD10-3EF431E24D7D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C0455859-AEF6-487A-BB05-28694FB486E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 dirty="0">
              <a:latin typeface="Podravka Sans "/>
            </a:rPr>
            <a:t>13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E301551F-23A4-4152-822D-1579CCA7A962}" type="parTrans" cxnId="{DC02DD08-C1B1-4726-9D97-70C80AA8CF42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F48CCC5B-F29A-47A9-85D4-44EB43FC186E}" type="sibTrans" cxnId="{DC02DD08-C1B1-4726-9D97-70C80AA8CF42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149B232E-E17E-4050-A1C0-99873B51894A}">
      <dgm:prSet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 "/>
            </a:rPr>
            <a:t>Izgradnja tvornice tjestenine</a:t>
          </a:r>
        </a:p>
      </dgm:t>
    </dgm:pt>
    <dgm:pt modelId="{A515C339-F40D-4198-AE8B-85402FD7FD9E}" type="parTrans" cxnId="{4B6F4C04-5EEF-49C3-A152-4177309CEFBE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6AD49022-2DE3-4088-BE34-C6B9E1246E11}" type="sibTrans" cxnId="{4B6F4C04-5EEF-49C3-A152-4177309CEFBE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367204E0-9003-4356-9E6E-C035AB55B802}">
      <dgm:prSet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 "/>
            </a:rPr>
            <a:t>Rekonstrukcija i modernizacija poslovnog sjedišta u Koprivnici i unaprjeđenje uvjeta rada</a:t>
          </a:r>
          <a:endParaRPr lang="hr-HR" sz="800" dirty="0">
            <a:solidFill>
              <a:schemeClr val="tx1">
                <a:lumMod val="75000"/>
                <a:lumOff val="25000"/>
              </a:schemeClr>
            </a:solidFill>
            <a:latin typeface="Podravka Sans "/>
          </a:endParaRPr>
        </a:p>
      </dgm:t>
    </dgm:pt>
    <dgm:pt modelId="{043619A4-8BDE-4BDA-B27F-B4E13A04E598}" type="parTrans" cxnId="{6449CDBF-555A-4957-B81A-43E63815AACF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06FCCFAA-45DC-48C8-90BA-9F7DE352EC4A}" type="sibTrans" cxnId="{6449CDBF-555A-4957-B81A-43E63815AACF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05737595-4B3A-4B86-A408-550C2E44D5EA}">
      <dgm:prSet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 "/>
            </a:rPr>
            <a:t>Modernizacija i povećanje  kapaciteta primarne prerade rajčice</a:t>
          </a:r>
        </a:p>
      </dgm:t>
    </dgm:pt>
    <dgm:pt modelId="{74B6E7E9-D539-41DF-B968-2A08661CB390}" type="parTrans" cxnId="{BDF3E7B4-AD98-4E41-BA1D-EA7E27A008CC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FAABD8AF-961F-4A1A-A75D-054D7C567C60}" type="sibTrans" cxnId="{BDF3E7B4-AD98-4E41-BA1D-EA7E27A008CC}">
      <dgm:prSet/>
      <dgm:spPr/>
      <dgm:t>
        <a:bodyPr/>
        <a:lstStyle/>
        <a:p>
          <a:endParaRPr lang="hr-HR">
            <a:latin typeface="Podravka Sans "/>
          </a:endParaRPr>
        </a:p>
      </dgm:t>
    </dgm:pt>
    <dgm:pt modelId="{9314EA7C-BC67-49EA-B619-7D2CF51275D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 dirty="0">
              <a:latin typeface="Podravka Sans "/>
            </a:rPr>
            <a:t>16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FFDC5376-EF8B-46AA-A3F1-48748224B9A6}" type="parTrans" cxnId="{FDC33BCF-B68A-4568-BE21-4165C0C2EB1E}">
      <dgm:prSet/>
      <dgm:spPr/>
      <dgm:t>
        <a:bodyPr/>
        <a:lstStyle/>
        <a:p>
          <a:endParaRPr lang="hr-HR"/>
        </a:p>
      </dgm:t>
    </dgm:pt>
    <dgm:pt modelId="{1E5386DD-5661-4184-80DA-C460BD76CDB7}" type="sibTrans" cxnId="{FDC33BCF-B68A-4568-BE21-4165C0C2EB1E}">
      <dgm:prSet/>
      <dgm:spPr/>
      <dgm:t>
        <a:bodyPr/>
        <a:lstStyle/>
        <a:p>
          <a:endParaRPr lang="hr-HR"/>
        </a:p>
      </dgm:t>
    </dgm:pt>
    <dgm:pt modelId="{DDBAEB67-AAB0-4CC8-8649-83E6C4931F44}">
      <dgm:prSet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 "/>
            </a:rPr>
            <a:t>Tehnološka modernizacija Pekarstva</a:t>
          </a:r>
        </a:p>
      </dgm:t>
    </dgm:pt>
    <dgm:pt modelId="{CC676DC1-A752-436C-BC57-B1E45F2239C1}" type="parTrans" cxnId="{706D23A4-2D44-459E-B76B-278A86F58CE8}">
      <dgm:prSet/>
      <dgm:spPr/>
      <dgm:t>
        <a:bodyPr/>
        <a:lstStyle/>
        <a:p>
          <a:endParaRPr lang="hr-HR"/>
        </a:p>
      </dgm:t>
    </dgm:pt>
    <dgm:pt modelId="{DF62A8FE-5743-4B2D-AF75-A460CAC8C22A}" type="sibTrans" cxnId="{706D23A4-2D44-459E-B76B-278A86F58CE8}">
      <dgm:prSet/>
      <dgm:spPr/>
      <dgm:t>
        <a:bodyPr/>
        <a:lstStyle/>
        <a:p>
          <a:endParaRPr lang="hr-HR"/>
        </a:p>
      </dgm:t>
    </dgm:pt>
    <dgm:pt modelId="{E4242CD0-90A6-4F66-AFBA-78D6E3E7426F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1400" dirty="0">
              <a:latin typeface="Podravka Sans "/>
            </a:rPr>
            <a:t>6 </a:t>
          </a:r>
          <a:r>
            <a:rPr lang="hr-HR" sz="1400" dirty="0" err="1">
              <a:latin typeface="Podravka Sans "/>
            </a:rPr>
            <a:t>mil</a:t>
          </a:r>
          <a:r>
            <a:rPr lang="hr-HR" sz="1400" dirty="0">
              <a:latin typeface="Podravka Sans "/>
            </a:rPr>
            <a:t>. eura</a:t>
          </a:r>
        </a:p>
      </dgm:t>
    </dgm:pt>
    <dgm:pt modelId="{3450C7CC-0680-45AC-9267-0A2F054E2D64}" type="parTrans" cxnId="{DD0F8D14-FC78-4309-A3EB-EBE6872AA21D}">
      <dgm:prSet/>
      <dgm:spPr/>
      <dgm:t>
        <a:bodyPr/>
        <a:lstStyle/>
        <a:p>
          <a:endParaRPr lang="en-US"/>
        </a:p>
      </dgm:t>
    </dgm:pt>
    <dgm:pt modelId="{7D4F1ECB-54AE-4ACB-AC74-2598422E12CD}" type="sibTrans" cxnId="{DD0F8D14-FC78-4309-A3EB-EBE6872AA21D}">
      <dgm:prSet/>
      <dgm:spPr/>
      <dgm:t>
        <a:bodyPr/>
        <a:lstStyle/>
        <a:p>
          <a:endParaRPr lang="en-US"/>
        </a:p>
      </dgm:t>
    </dgm:pt>
    <dgm:pt modelId="{2BE0362B-3765-490E-BF6B-9B62CB75DE1B}">
      <dgm:prSet custT="1"/>
      <dgm:spPr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ctr"/>
        <a:lstStyle/>
        <a:p>
          <a:pPr algn="l"/>
          <a:r>
            <a:rPr lang="hr-HR" sz="800" dirty="0">
              <a:latin typeface="Podravka Sans "/>
            </a:rPr>
            <a:t>Sunčane elektrane</a:t>
          </a:r>
          <a:endParaRPr lang="en-US" sz="800" dirty="0"/>
        </a:p>
      </dgm:t>
    </dgm:pt>
    <dgm:pt modelId="{4FBDABEB-E127-4A93-8FC4-E6139F73ED70}" type="parTrans" cxnId="{B4686035-F371-4DA8-AF7E-0B257F333878}">
      <dgm:prSet/>
      <dgm:spPr/>
      <dgm:t>
        <a:bodyPr/>
        <a:lstStyle/>
        <a:p>
          <a:endParaRPr lang="en-US"/>
        </a:p>
      </dgm:t>
    </dgm:pt>
    <dgm:pt modelId="{A1579F0D-5369-4EC1-AC05-3F3BC2EAE098}" type="sibTrans" cxnId="{B4686035-F371-4DA8-AF7E-0B257F333878}">
      <dgm:prSet/>
      <dgm:spPr/>
      <dgm:t>
        <a:bodyPr/>
        <a:lstStyle/>
        <a:p>
          <a:endParaRPr lang="en-US"/>
        </a:p>
      </dgm:t>
    </dgm:pt>
    <dgm:pt modelId="{EFCAF210-6547-49C7-81B5-9BFE15E1BB4B}">
      <dgm:prSet phldrT="[Text]" custT="1"/>
      <dgm:spPr>
        <a:pattFill prst="pct75">
          <a:fgClr>
            <a:srgbClr val="C00000"/>
          </a:fgClr>
          <a:bgClr>
            <a:schemeClr val="bg1"/>
          </a:bgClr>
        </a:pattFill>
      </dgm:spPr>
      <dgm:t>
        <a:bodyPr/>
        <a:lstStyle/>
        <a:p>
          <a:r>
            <a:rPr lang="hr-HR" sz="1400" dirty="0">
              <a:solidFill>
                <a:schemeClr val="bg1"/>
              </a:solidFill>
              <a:latin typeface="Podravka Sans "/>
            </a:rPr>
            <a:t>33 </a:t>
          </a:r>
          <a:r>
            <a:rPr lang="hr-HR" sz="1400" dirty="0" err="1">
              <a:solidFill>
                <a:schemeClr val="bg1"/>
              </a:solidFill>
              <a:latin typeface="Podravka Sans "/>
            </a:rPr>
            <a:t>mil</a:t>
          </a:r>
          <a:r>
            <a:rPr lang="hr-HR" sz="1400" dirty="0">
              <a:solidFill>
                <a:schemeClr val="bg1"/>
              </a:solidFill>
              <a:latin typeface="Podravka Sans "/>
            </a:rPr>
            <a:t>. eura</a:t>
          </a:r>
        </a:p>
      </dgm:t>
    </dgm:pt>
    <dgm:pt modelId="{4BC3BB17-4C54-4BFB-9730-0D9DFDE5C644}" type="sibTrans" cxnId="{4B986A7E-31C5-4E8D-8767-4F23F0AC84FF}">
      <dgm:prSet/>
      <dgm:spPr/>
      <dgm:t>
        <a:bodyPr/>
        <a:lstStyle/>
        <a:p>
          <a:endParaRPr lang="hr-HR"/>
        </a:p>
      </dgm:t>
    </dgm:pt>
    <dgm:pt modelId="{C9A367F5-B305-4AB7-BEF7-FDD581A9B159}" type="parTrans" cxnId="{4B986A7E-31C5-4E8D-8767-4F23F0AC84FF}">
      <dgm:prSet/>
      <dgm:spPr/>
      <dgm:t>
        <a:bodyPr/>
        <a:lstStyle/>
        <a:p>
          <a:endParaRPr lang="hr-HR"/>
        </a:p>
      </dgm:t>
    </dgm:pt>
    <dgm:pt modelId="{79892D80-89F0-4967-A619-167B1BAB1014}">
      <dgm:prSet custT="1"/>
      <dgm:spPr>
        <a:solidFill>
          <a:schemeClr val="bg1">
            <a:lumMod val="95000"/>
            <a:alpha val="90000"/>
          </a:schemeClr>
        </a:solidFill>
      </dgm:spPr>
      <dgm:t>
        <a:bodyPr anchor="ctr"/>
        <a:lstStyle/>
        <a:p>
          <a:r>
            <a:rPr lang="hr-HR" sz="800" dirty="0">
              <a:latin typeface="Podravka Sans" pitchFamily="50" charset="0"/>
              <a:ea typeface="Podravka Sans" pitchFamily="50" charset="0"/>
            </a:rPr>
            <a:t>Modernizacija poljoprivredne mehanizacije i sustava za navodnjavanje unutar segmenta </a:t>
          </a:r>
          <a:r>
            <a:rPr lang="hr-HR" sz="800" dirty="0" err="1">
              <a:latin typeface="Podravka Sans" pitchFamily="50" charset="0"/>
              <a:ea typeface="Podravka Sans" pitchFamily="50" charset="0"/>
            </a:rPr>
            <a:t>Agri</a:t>
          </a:r>
          <a:r>
            <a:rPr lang="hr-HR" sz="800" dirty="0">
              <a:latin typeface="Podravka Sans" pitchFamily="50" charset="0"/>
              <a:ea typeface="Podravka Sans" pitchFamily="50" charset="0"/>
            </a:rPr>
            <a:t> </a:t>
          </a:r>
        </a:p>
      </dgm:t>
    </dgm:pt>
    <dgm:pt modelId="{BB37A9E8-765A-42AB-8905-676C5D758914}" type="parTrans" cxnId="{A9BD4B30-E941-42CF-B14A-3C3219E0B6E6}">
      <dgm:prSet/>
      <dgm:spPr/>
      <dgm:t>
        <a:bodyPr/>
        <a:lstStyle/>
        <a:p>
          <a:endParaRPr lang="hr-HR"/>
        </a:p>
      </dgm:t>
    </dgm:pt>
    <dgm:pt modelId="{6BA59F67-5AC5-4B22-8ADD-9DE79526ED67}" type="sibTrans" cxnId="{A9BD4B30-E941-42CF-B14A-3C3219E0B6E6}">
      <dgm:prSet/>
      <dgm:spPr/>
      <dgm:t>
        <a:bodyPr/>
        <a:lstStyle/>
        <a:p>
          <a:endParaRPr lang="hr-HR"/>
        </a:p>
      </dgm:t>
    </dgm:pt>
    <dgm:pt modelId="{B065A0EE-AC41-454E-AEC5-7C56EAB6EF93}">
      <dgm:prSet custT="1"/>
      <dgm:spPr>
        <a:solidFill>
          <a:srgbClr val="E7E6E6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solidFill>
                <a:prstClr val="white"/>
              </a:solidFill>
              <a:latin typeface="Podravka Sans "/>
              <a:ea typeface="+mn-ea"/>
              <a:cs typeface="+mn-cs"/>
            </a:rPr>
            <a:t>7 </a:t>
          </a:r>
          <a:r>
            <a:rPr lang="hr-HR" sz="1400" kern="1200" dirty="0" err="1">
              <a:solidFill>
                <a:prstClr val="white"/>
              </a:solidFill>
              <a:latin typeface="Podravka Sans "/>
              <a:ea typeface="+mn-ea"/>
              <a:cs typeface="+mn-cs"/>
            </a:rPr>
            <a:t>mil</a:t>
          </a:r>
          <a:r>
            <a:rPr lang="hr-HR" sz="1400" kern="1200" dirty="0">
              <a:solidFill>
                <a:prstClr val="white"/>
              </a:solidFill>
              <a:latin typeface="Podravka Sans "/>
              <a:ea typeface="+mn-ea"/>
              <a:cs typeface="+mn-cs"/>
            </a:rPr>
            <a:t>. eura</a:t>
          </a:r>
        </a:p>
      </dgm:t>
    </dgm:pt>
    <dgm:pt modelId="{4854254D-81E0-4443-885F-A6C591FD21B5}" type="sibTrans" cxnId="{EEB7AD9E-9084-4091-A64A-ED5F0EB712E2}">
      <dgm:prSet/>
      <dgm:spPr/>
      <dgm:t>
        <a:bodyPr/>
        <a:lstStyle/>
        <a:p>
          <a:endParaRPr lang="hr-HR"/>
        </a:p>
      </dgm:t>
    </dgm:pt>
    <dgm:pt modelId="{B09BC4AE-EED1-4DF5-ACB1-27ECB79F1FFF}" type="parTrans" cxnId="{EEB7AD9E-9084-4091-A64A-ED5F0EB712E2}">
      <dgm:prSet/>
      <dgm:spPr/>
      <dgm:t>
        <a:bodyPr/>
        <a:lstStyle/>
        <a:p>
          <a:endParaRPr lang="hr-HR"/>
        </a:p>
      </dgm:t>
    </dgm:pt>
    <dgm:pt modelId="{50A25386-E08B-4160-BFA8-434EF37BBE9A}">
      <dgm:prSet custT="1"/>
      <dgm:spPr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hr-HR" sz="800" dirty="0">
              <a:latin typeface="Podravka Sans" pitchFamily="50" charset="0"/>
              <a:ea typeface="Podravka Sans" pitchFamily="50" charset="0"/>
            </a:rPr>
            <a:t>Tranzicija na SAP S4/HANA</a:t>
          </a:r>
        </a:p>
      </dgm:t>
    </dgm:pt>
    <dgm:pt modelId="{7F81FD36-9974-4438-94C0-9EE5718B1744}" type="sibTrans" cxnId="{7032C56C-3B1B-4DF6-B4AA-70A2DEBF55E7}">
      <dgm:prSet/>
      <dgm:spPr/>
      <dgm:t>
        <a:bodyPr/>
        <a:lstStyle/>
        <a:p>
          <a:endParaRPr lang="hr-HR"/>
        </a:p>
      </dgm:t>
    </dgm:pt>
    <dgm:pt modelId="{BB16D1F7-F8CF-4DD9-B9A2-0360B503BF52}" type="parTrans" cxnId="{7032C56C-3B1B-4DF6-B4AA-70A2DEBF55E7}">
      <dgm:prSet/>
      <dgm:spPr/>
      <dgm:t>
        <a:bodyPr/>
        <a:lstStyle/>
        <a:p>
          <a:endParaRPr lang="hr-HR"/>
        </a:p>
      </dgm:t>
    </dgm:pt>
    <dgm:pt modelId="{8B8A5AC7-B83E-4964-9928-8750F9B045C4}">
      <dgm:prSet custT="1"/>
      <dgm:spPr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hr-HR" sz="800" dirty="0">
              <a:latin typeface="Podravka Sans" pitchFamily="50" charset="0"/>
              <a:ea typeface="Podravka Sans" pitchFamily="50" charset="0"/>
            </a:rPr>
            <a:t>Digitalizacija planiranja i izvještavanja o profitabilnosti</a:t>
          </a:r>
        </a:p>
      </dgm:t>
    </dgm:pt>
    <dgm:pt modelId="{31B31A4C-B201-4DE2-BD09-6F1FA1FC901A}" type="sibTrans" cxnId="{1736944A-55E4-4589-9485-575AFE884461}">
      <dgm:prSet/>
      <dgm:spPr/>
      <dgm:t>
        <a:bodyPr/>
        <a:lstStyle/>
        <a:p>
          <a:endParaRPr lang="hr-HR"/>
        </a:p>
      </dgm:t>
    </dgm:pt>
    <dgm:pt modelId="{4C013FF3-8F4A-4FB4-AB39-111352679D41}" type="parTrans" cxnId="{1736944A-55E4-4589-9485-575AFE884461}">
      <dgm:prSet/>
      <dgm:spPr/>
      <dgm:t>
        <a:bodyPr/>
        <a:lstStyle/>
        <a:p>
          <a:endParaRPr lang="hr-HR"/>
        </a:p>
      </dgm:t>
    </dgm:pt>
    <dgm:pt modelId="{ED0AE552-B9F1-412E-882B-0498522E912A}">
      <dgm:prSet custT="1"/>
      <dgm:spPr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hr-HR" sz="800" dirty="0">
              <a:latin typeface="Podravka Sans" pitchFamily="50" charset="0"/>
              <a:ea typeface="Podravka Sans" pitchFamily="50" charset="0"/>
            </a:rPr>
            <a:t>Digitalizacija proizvodnje i nabave</a:t>
          </a:r>
        </a:p>
      </dgm:t>
    </dgm:pt>
    <dgm:pt modelId="{C83BE2D9-CEAB-437D-B894-C6ADDB7BAC48}" type="sibTrans" cxnId="{C07DF1B8-B6E0-41EB-9650-D44FF9E816DA}">
      <dgm:prSet/>
      <dgm:spPr/>
      <dgm:t>
        <a:bodyPr/>
        <a:lstStyle/>
        <a:p>
          <a:endParaRPr lang="hr-HR"/>
        </a:p>
      </dgm:t>
    </dgm:pt>
    <dgm:pt modelId="{632503B6-646C-4334-A1CE-03762F9E2532}" type="parTrans" cxnId="{C07DF1B8-B6E0-41EB-9650-D44FF9E816DA}">
      <dgm:prSet/>
      <dgm:spPr/>
      <dgm:t>
        <a:bodyPr/>
        <a:lstStyle/>
        <a:p>
          <a:endParaRPr lang="hr-HR"/>
        </a:p>
      </dgm:t>
    </dgm:pt>
    <dgm:pt modelId="{0B4C80E3-65BC-491B-9135-E6535B83C386}" type="pres">
      <dgm:prSet presAssocID="{35BFB556-0003-4B4F-B2FC-285555A27BFA}" presName="Name0" presStyleCnt="0">
        <dgm:presLayoutVars>
          <dgm:dir/>
          <dgm:animLvl val="lvl"/>
          <dgm:resizeHandles/>
        </dgm:presLayoutVars>
      </dgm:prSet>
      <dgm:spPr/>
    </dgm:pt>
    <dgm:pt modelId="{710BA679-7E1F-410F-841C-2377918C4139}" type="pres">
      <dgm:prSet presAssocID="{EDF8FFED-502D-400F-9276-74433963F709}" presName="linNode" presStyleCnt="0"/>
      <dgm:spPr/>
    </dgm:pt>
    <dgm:pt modelId="{3A48A2D0-6A59-4D77-B15D-6DEA44377961}" type="pres">
      <dgm:prSet presAssocID="{EDF8FFED-502D-400F-9276-74433963F709}" presName="parentShp" presStyleLbl="node1" presStyleIdx="0" presStyleCnt="9" custScaleX="76544">
        <dgm:presLayoutVars>
          <dgm:bulletEnabled val="1"/>
        </dgm:presLayoutVars>
      </dgm:prSet>
      <dgm:spPr/>
    </dgm:pt>
    <dgm:pt modelId="{CBE11E2C-C019-410C-8CE1-3E65ED9FB935}" type="pres">
      <dgm:prSet presAssocID="{EDF8FFED-502D-400F-9276-74433963F709}" presName="childShp" presStyleLbl="bgAccFollowNode1" presStyleIdx="0" presStyleCnt="9" custScaleX="133164">
        <dgm:presLayoutVars>
          <dgm:bulletEnabled val="1"/>
        </dgm:presLayoutVars>
      </dgm:prSet>
      <dgm:spPr/>
    </dgm:pt>
    <dgm:pt modelId="{9C3C2F0C-DF49-479F-9EC1-8064BF6981FF}" type="pres">
      <dgm:prSet presAssocID="{35A75602-4CD3-4152-B53E-474D3EFC5064}" presName="spacing" presStyleCnt="0"/>
      <dgm:spPr/>
    </dgm:pt>
    <dgm:pt modelId="{38822EDA-D06E-4F0F-8D01-7DFF517C3861}" type="pres">
      <dgm:prSet presAssocID="{B065A0EE-AC41-454E-AEC5-7C56EAB6EF93}" presName="linNode" presStyleCnt="0"/>
      <dgm:spPr/>
    </dgm:pt>
    <dgm:pt modelId="{D49C5CCC-BC16-4931-ADE3-8A347679D511}" type="pres">
      <dgm:prSet presAssocID="{B065A0EE-AC41-454E-AEC5-7C56EAB6EF93}" presName="parentShp" presStyleLbl="node1" presStyleIdx="1" presStyleCnt="9" custScaleX="76544" custLinFactY="249196" custLinFactNeighborX="-379" custLinFactNeighborY="300000">
        <dgm:presLayoutVars>
          <dgm:bulletEnabled val="1"/>
        </dgm:presLayoutVars>
      </dgm:prSet>
      <dgm:spPr>
        <a:xfrm>
          <a:off x="0" y="559555"/>
          <a:ext cx="1729250" cy="506206"/>
        </a:xfrm>
        <a:prstGeom prst="roundRect">
          <a:avLst/>
        </a:prstGeom>
      </dgm:spPr>
    </dgm:pt>
    <dgm:pt modelId="{96EA5200-7B5D-4EF5-B90A-D638713D9F85}" type="pres">
      <dgm:prSet presAssocID="{B065A0EE-AC41-454E-AEC5-7C56EAB6EF93}" presName="childShp" presStyleLbl="bgAccFollowNode1" presStyleIdx="1" presStyleCnt="9" custScaleX="133164" custLinFactY="249196" custLinFactNeighborX="-3764" custLinFactNeighborY="300000">
        <dgm:presLayoutVars>
          <dgm:bulletEnabled val="1"/>
        </dgm:presLayoutVars>
      </dgm:prSet>
      <dgm:spPr>
        <a:xfrm>
          <a:off x="1729250" y="559555"/>
          <a:ext cx="2593876" cy="506206"/>
        </a:xfrm>
        <a:prstGeom prst="rightArrow">
          <a:avLst>
            <a:gd name="adj1" fmla="val 75000"/>
            <a:gd name="adj2" fmla="val 50000"/>
          </a:avLst>
        </a:prstGeom>
      </dgm:spPr>
    </dgm:pt>
    <dgm:pt modelId="{A5DE26C8-B838-4A79-B6D3-4392F35609D8}" type="pres">
      <dgm:prSet presAssocID="{4854254D-81E0-4443-885F-A6C591FD21B5}" presName="spacing" presStyleCnt="0"/>
      <dgm:spPr/>
    </dgm:pt>
    <dgm:pt modelId="{D3BE9314-B5BD-40A5-822B-4BC63E3057FE}" type="pres">
      <dgm:prSet presAssocID="{1FE20605-B8BE-4ED7-A692-85E66013B473}" presName="linNode" presStyleCnt="0"/>
      <dgm:spPr/>
    </dgm:pt>
    <dgm:pt modelId="{F716E7B1-5E04-4169-A471-CBCE114EFD60}" type="pres">
      <dgm:prSet presAssocID="{1FE20605-B8BE-4ED7-A692-85E66013B473}" presName="parentShp" presStyleLbl="node1" presStyleIdx="2" presStyleCnt="9" custScaleX="76544" custLinFactY="-8770" custLinFactNeighborX="-379" custLinFactNeighborY="-100000">
        <dgm:presLayoutVars>
          <dgm:bulletEnabled val="1"/>
        </dgm:presLayoutVars>
      </dgm:prSet>
      <dgm:spPr/>
    </dgm:pt>
    <dgm:pt modelId="{F2366D9E-6B92-4BF1-88C7-4D0EF284490C}" type="pres">
      <dgm:prSet presAssocID="{1FE20605-B8BE-4ED7-A692-85E66013B473}" presName="childShp" presStyleLbl="bgAccFollowNode1" presStyleIdx="2" presStyleCnt="9" custScaleX="133164" custLinFactY="-11570" custLinFactNeighborX="-568" custLinFactNeighborY="-100000">
        <dgm:presLayoutVars>
          <dgm:bulletEnabled val="1"/>
        </dgm:presLayoutVars>
      </dgm:prSet>
      <dgm:spPr/>
    </dgm:pt>
    <dgm:pt modelId="{03767C9A-193B-4556-897C-524EBB90DA0D}" type="pres">
      <dgm:prSet presAssocID="{443171AE-0D59-4410-8DA0-7099401C2B76}" presName="spacing" presStyleCnt="0"/>
      <dgm:spPr/>
    </dgm:pt>
    <dgm:pt modelId="{802D4242-3D50-40B0-8C9F-A2143889338A}" type="pres">
      <dgm:prSet presAssocID="{9314EA7C-BC67-49EA-B619-7D2CF51275D9}" presName="linNode" presStyleCnt="0"/>
      <dgm:spPr/>
    </dgm:pt>
    <dgm:pt modelId="{D249106B-1AAD-4885-8651-1B04B1916BA8}" type="pres">
      <dgm:prSet presAssocID="{9314EA7C-BC67-49EA-B619-7D2CF51275D9}" presName="parentShp" presStyleLbl="node1" presStyleIdx="3" presStyleCnt="9" custScaleX="76544" custLinFactNeighborX="-379" custLinFactNeighborY="-3184">
        <dgm:presLayoutVars>
          <dgm:bulletEnabled val="1"/>
        </dgm:presLayoutVars>
      </dgm:prSet>
      <dgm:spPr/>
    </dgm:pt>
    <dgm:pt modelId="{A8A07A8D-A1FB-406B-8C99-D6F9261B77FA}" type="pres">
      <dgm:prSet presAssocID="{9314EA7C-BC67-49EA-B619-7D2CF51275D9}" presName="childShp" presStyleLbl="bgAccFollowNode1" presStyleIdx="3" presStyleCnt="9" custScaleX="133164" custLinFactNeighborX="2582" custLinFactNeighborY="-2804">
        <dgm:presLayoutVars>
          <dgm:bulletEnabled val="1"/>
        </dgm:presLayoutVars>
      </dgm:prSet>
      <dgm:spPr/>
    </dgm:pt>
    <dgm:pt modelId="{A963B322-3EAD-4D3E-9079-3908AAF4FA13}" type="pres">
      <dgm:prSet presAssocID="{1E5386DD-5661-4184-80DA-C460BD76CDB7}" presName="spacing" presStyleCnt="0"/>
      <dgm:spPr/>
    </dgm:pt>
    <dgm:pt modelId="{2F20ADD9-4A23-48C7-B04B-DF9B8C1C971F}" type="pres">
      <dgm:prSet presAssocID="{DA84693C-9AAF-460E-995E-3572BB8E5459}" presName="linNode" presStyleCnt="0"/>
      <dgm:spPr/>
    </dgm:pt>
    <dgm:pt modelId="{DC6C5A3C-5B05-49C4-946B-B2C14C7BC057}" type="pres">
      <dgm:prSet presAssocID="{DA84693C-9AAF-460E-995E-3572BB8E5459}" presName="parentShp" presStyleLbl="node1" presStyleIdx="4" presStyleCnt="9" custScaleX="76544" custLinFactNeighborX="-202" custLinFactNeighborY="2432">
        <dgm:presLayoutVars>
          <dgm:bulletEnabled val="1"/>
        </dgm:presLayoutVars>
      </dgm:prSet>
      <dgm:spPr/>
    </dgm:pt>
    <dgm:pt modelId="{ABEDE70F-DB4C-4A28-B821-7124E7D008DC}" type="pres">
      <dgm:prSet presAssocID="{DA84693C-9AAF-460E-995E-3572BB8E5459}" presName="childShp" presStyleLbl="bgAccFollowNode1" presStyleIdx="4" presStyleCnt="9" custScaleX="133164" custLinFactNeighborX="2582" custLinFactNeighborY="7578">
        <dgm:presLayoutVars>
          <dgm:bulletEnabled val="1"/>
        </dgm:presLayoutVars>
      </dgm:prSet>
      <dgm:spPr/>
    </dgm:pt>
    <dgm:pt modelId="{A9D6A80B-5210-4A7D-A7E0-A30EBC839A3D}" type="pres">
      <dgm:prSet presAssocID="{2D4D085F-74CF-4C32-8D73-897904FD09EB}" presName="spacing" presStyleCnt="0"/>
      <dgm:spPr/>
    </dgm:pt>
    <dgm:pt modelId="{DAE5EB4B-BFD5-40D0-93EE-1FC0E8AC2CDD}" type="pres">
      <dgm:prSet presAssocID="{3767E8EA-5D34-487B-9549-3E412F0084F9}" presName="linNode" presStyleCnt="0"/>
      <dgm:spPr/>
    </dgm:pt>
    <dgm:pt modelId="{6F3C574C-74B6-4026-9C6D-95A16CAB7FC0}" type="pres">
      <dgm:prSet presAssocID="{3767E8EA-5D34-487B-9549-3E412F0084F9}" presName="parentShp" presStyleLbl="node1" presStyleIdx="5" presStyleCnt="9" custScaleX="76544" custLinFactY="-133186" custLinFactNeighborX="-379" custLinFactNeighborY="-200000">
        <dgm:presLayoutVars>
          <dgm:bulletEnabled val="1"/>
        </dgm:presLayoutVars>
      </dgm:prSet>
      <dgm:spPr/>
    </dgm:pt>
    <dgm:pt modelId="{87CD8DBF-AA1E-46F1-8E1D-871F7C8D9A61}" type="pres">
      <dgm:prSet presAssocID="{3767E8EA-5D34-487B-9549-3E412F0084F9}" presName="childShp" presStyleLbl="bgAccFollowNode1" presStyleIdx="5" presStyleCnt="9" custScaleX="133164" custLinFactY="-136520" custLinFactNeighborX="2582" custLinFactNeighborY="-200000">
        <dgm:presLayoutVars>
          <dgm:bulletEnabled val="1"/>
        </dgm:presLayoutVars>
      </dgm:prSet>
      <dgm:spPr/>
    </dgm:pt>
    <dgm:pt modelId="{A8DF724B-AD3B-4B94-9864-9C5A303C2FCD}" type="pres">
      <dgm:prSet presAssocID="{E533F7B4-ABA6-4B29-9384-EEABE2B4631B}" presName="spacing" presStyleCnt="0"/>
      <dgm:spPr/>
    </dgm:pt>
    <dgm:pt modelId="{24671648-6386-4157-9273-ED119A4D678B}" type="pres">
      <dgm:prSet presAssocID="{C0455859-AEF6-487A-BB05-28694FB486E8}" presName="linNode" presStyleCnt="0"/>
      <dgm:spPr/>
    </dgm:pt>
    <dgm:pt modelId="{BA6B0804-1B04-46AC-899C-23B985047431}" type="pres">
      <dgm:prSet presAssocID="{C0455859-AEF6-487A-BB05-28694FB486E8}" presName="parentShp" presStyleLbl="node1" presStyleIdx="6" presStyleCnt="9" custScaleX="76544" custLinFactY="-7787" custLinFactNeighborX="-56" custLinFactNeighborY="-100000">
        <dgm:presLayoutVars>
          <dgm:bulletEnabled val="1"/>
        </dgm:presLayoutVars>
      </dgm:prSet>
      <dgm:spPr/>
    </dgm:pt>
    <dgm:pt modelId="{1B17F8FA-07FB-4C67-A4C4-A0A1AFA4EF51}" type="pres">
      <dgm:prSet presAssocID="{C0455859-AEF6-487A-BB05-28694FB486E8}" presName="childShp" presStyleLbl="bgAccFollowNode1" presStyleIdx="6" presStyleCnt="9" custScaleX="133164" custLinFactY="-7787" custLinFactNeighborX="-84" custLinFactNeighborY="-100000">
        <dgm:presLayoutVars>
          <dgm:bulletEnabled val="1"/>
        </dgm:presLayoutVars>
      </dgm:prSet>
      <dgm:spPr/>
    </dgm:pt>
    <dgm:pt modelId="{3CE892BA-8C16-4247-8722-4696FE38970E}" type="pres">
      <dgm:prSet presAssocID="{F48CCC5B-F29A-47A9-85D4-44EB43FC186E}" presName="spacing" presStyleCnt="0"/>
      <dgm:spPr/>
    </dgm:pt>
    <dgm:pt modelId="{1854A692-1F4A-47AF-B0AA-D09FE27DDC3C}" type="pres">
      <dgm:prSet presAssocID="{E4242CD0-90A6-4F66-AFBA-78D6E3E7426F}" presName="linNode" presStyleCnt="0"/>
      <dgm:spPr/>
    </dgm:pt>
    <dgm:pt modelId="{362E5427-354F-455F-A0C1-57978BCBF822}" type="pres">
      <dgm:prSet presAssocID="{E4242CD0-90A6-4F66-AFBA-78D6E3E7426F}" presName="parentShp" presStyleLbl="node1" presStyleIdx="7" presStyleCnt="9" custScaleX="76544" custLinFactNeighborX="-56" custLinFactNeighborY="-47">
        <dgm:presLayoutVars>
          <dgm:bulletEnabled val="1"/>
        </dgm:presLayoutVars>
      </dgm:prSet>
      <dgm:spPr/>
    </dgm:pt>
    <dgm:pt modelId="{54F37A65-9C82-4763-97B6-652D777FD893}" type="pres">
      <dgm:prSet presAssocID="{E4242CD0-90A6-4F66-AFBA-78D6E3E7426F}" presName="childShp" presStyleLbl="bgAccFollowNode1" presStyleIdx="7" presStyleCnt="9" custScaleX="133164" custLinFactNeighborX="-1536" custLinFactNeighborY="-47">
        <dgm:presLayoutVars>
          <dgm:bulletEnabled val="1"/>
        </dgm:presLayoutVars>
      </dgm:prSet>
      <dgm:spPr>
        <a:xfrm>
          <a:off x="1729250" y="4309607"/>
          <a:ext cx="2593876" cy="652309"/>
        </a:xfrm>
        <a:prstGeom prst="rightArrow">
          <a:avLst>
            <a:gd name="adj1" fmla="val 75000"/>
            <a:gd name="adj2" fmla="val 50000"/>
          </a:avLst>
        </a:prstGeom>
      </dgm:spPr>
    </dgm:pt>
    <dgm:pt modelId="{A8683A78-848A-48A0-B7CB-DC3F7B0BEC1B}" type="pres">
      <dgm:prSet presAssocID="{7D4F1ECB-54AE-4ACB-AC74-2598422E12CD}" presName="spacing" presStyleCnt="0"/>
      <dgm:spPr/>
    </dgm:pt>
    <dgm:pt modelId="{0A18841D-376D-4335-AFEA-D3B95220B8EC}" type="pres">
      <dgm:prSet presAssocID="{EFCAF210-6547-49C7-81B5-9BFE15E1BB4B}" presName="linNode" presStyleCnt="0"/>
      <dgm:spPr/>
    </dgm:pt>
    <dgm:pt modelId="{C8816C1C-4C36-42EE-A432-C994BD69AA77}" type="pres">
      <dgm:prSet presAssocID="{EFCAF210-6547-49C7-81B5-9BFE15E1BB4B}" presName="parentShp" presStyleLbl="node1" presStyleIdx="8" presStyleCnt="9" custScaleX="76544" custLinFactNeighborX="-56" custLinFactNeighborY="8900">
        <dgm:presLayoutVars>
          <dgm:bulletEnabled val="1"/>
        </dgm:presLayoutVars>
      </dgm:prSet>
      <dgm:spPr/>
    </dgm:pt>
    <dgm:pt modelId="{CB87DF98-FB6F-4770-9562-24D80E1BAB64}" type="pres">
      <dgm:prSet presAssocID="{EFCAF210-6547-49C7-81B5-9BFE15E1BB4B}" presName="childShp" presStyleLbl="bgAccFollowNode1" presStyleIdx="8" presStyleCnt="9" custScaleX="133164" custLinFactNeighborX="-84" custLinFactNeighborY="8900">
        <dgm:presLayoutVars>
          <dgm:bulletEnabled val="1"/>
        </dgm:presLayoutVars>
      </dgm:prSet>
      <dgm:spPr/>
    </dgm:pt>
  </dgm:ptLst>
  <dgm:cxnLst>
    <dgm:cxn modelId="{4B6F4C04-5EEF-49C3-A152-4177309CEFBE}" srcId="{DA84693C-9AAF-460E-995E-3572BB8E5459}" destId="{149B232E-E17E-4050-A1C0-99873B51894A}" srcOrd="0" destOrd="0" parTransId="{A515C339-F40D-4198-AE8B-85402FD7FD9E}" sibTransId="{6AD49022-2DE3-4088-BE34-C6B9E1246E11}"/>
    <dgm:cxn modelId="{281ADE04-BD55-4689-968A-055A132648FB}" type="presOf" srcId="{8B8A5AC7-B83E-4964-9928-8750F9B045C4}" destId="{96EA5200-7B5D-4EF5-B90A-D638713D9F85}" srcOrd="0" destOrd="1" presId="urn:microsoft.com/office/officeart/2005/8/layout/vList6"/>
    <dgm:cxn modelId="{DC02DD08-C1B1-4726-9D97-70C80AA8CF42}" srcId="{35BFB556-0003-4B4F-B2FC-285555A27BFA}" destId="{C0455859-AEF6-487A-BB05-28694FB486E8}" srcOrd="6" destOrd="0" parTransId="{E301551F-23A4-4152-822D-1579CCA7A962}" sibTransId="{F48CCC5B-F29A-47A9-85D4-44EB43FC186E}"/>
    <dgm:cxn modelId="{AA83E60E-648D-4F77-844B-3AE592AE6589}" srcId="{EDF8FFED-502D-400F-9276-74433963F709}" destId="{9E69B254-7FAE-4CB7-9453-C22C3B14A122}" srcOrd="0" destOrd="0" parTransId="{B25D97B4-2FA2-444A-8231-4718CA0E55E2}" sibTransId="{3073D9DC-CC2F-43D4-BDD7-28A6A5C9BD30}"/>
    <dgm:cxn modelId="{DD0F8D14-FC78-4309-A3EB-EBE6872AA21D}" srcId="{35BFB556-0003-4B4F-B2FC-285555A27BFA}" destId="{E4242CD0-90A6-4F66-AFBA-78D6E3E7426F}" srcOrd="7" destOrd="0" parTransId="{3450C7CC-0680-45AC-9267-0A2F054E2D64}" sibTransId="{7D4F1ECB-54AE-4ACB-AC74-2598422E12CD}"/>
    <dgm:cxn modelId="{D1CE251F-DEAD-4FFE-A750-22071799B487}" type="presOf" srcId="{05737595-4B3A-4B86-A408-550C2E44D5EA}" destId="{1B17F8FA-07FB-4C67-A4C4-A0A1AFA4EF51}" srcOrd="0" destOrd="0" presId="urn:microsoft.com/office/officeart/2005/8/layout/vList6"/>
    <dgm:cxn modelId="{35B11820-CA0A-4995-90C5-6AAD73AC12B7}" srcId="{1FE20605-B8BE-4ED7-A692-85E66013B473}" destId="{A48B2DBE-756D-4424-8C97-4E16C0AED863}" srcOrd="0" destOrd="0" parTransId="{F31DA272-9917-45C4-B140-70A27BA8EE6F}" sibTransId="{3DAB5C3E-94B1-468C-8FE5-5DB8ACB8AD20}"/>
    <dgm:cxn modelId="{84617B2C-73EB-47FF-8A9D-A3A25BD30154}" srcId="{35BFB556-0003-4B4F-B2FC-285555A27BFA}" destId="{1FE20605-B8BE-4ED7-A692-85E66013B473}" srcOrd="2" destOrd="0" parTransId="{9362E4AD-379A-4912-B3FF-9CFD70FAAF41}" sibTransId="{443171AE-0D59-4410-8DA0-7099401C2B76}"/>
    <dgm:cxn modelId="{A9BD4B30-E941-42CF-B14A-3C3219E0B6E6}" srcId="{EFCAF210-6547-49C7-81B5-9BFE15E1BB4B}" destId="{79892D80-89F0-4967-A619-167B1BAB1014}" srcOrd="0" destOrd="0" parTransId="{BB37A9E8-765A-42AB-8905-676C5D758914}" sibTransId="{6BA59F67-5AC5-4B22-8ADD-9DE79526ED67}"/>
    <dgm:cxn modelId="{538ACE34-A2B2-4B40-9F33-E868DA18CD78}" type="presOf" srcId="{9E69B254-7FAE-4CB7-9453-C22C3B14A122}" destId="{CBE11E2C-C019-410C-8CE1-3E65ED9FB935}" srcOrd="0" destOrd="0" presId="urn:microsoft.com/office/officeart/2005/8/layout/vList6"/>
    <dgm:cxn modelId="{B4686035-F371-4DA8-AF7E-0B257F333878}" srcId="{E4242CD0-90A6-4F66-AFBA-78D6E3E7426F}" destId="{2BE0362B-3765-490E-BF6B-9B62CB75DE1B}" srcOrd="0" destOrd="0" parTransId="{4FBDABEB-E127-4A93-8FC4-E6139F73ED70}" sibTransId="{A1579F0D-5369-4EC1-AC05-3F3BC2EAE098}"/>
    <dgm:cxn modelId="{9A27B239-D025-4068-99A7-117DCB750F80}" type="presOf" srcId="{E4242CD0-90A6-4F66-AFBA-78D6E3E7426F}" destId="{362E5427-354F-455F-A0C1-57978BCBF822}" srcOrd="0" destOrd="0" presId="urn:microsoft.com/office/officeart/2005/8/layout/vList6"/>
    <dgm:cxn modelId="{F7C73B44-ABE1-41CB-AAE3-8696F2BB8DD2}" type="presOf" srcId="{2BE0362B-3765-490E-BF6B-9B62CB75DE1B}" destId="{54F37A65-9C82-4763-97B6-652D777FD893}" srcOrd="0" destOrd="0" presId="urn:microsoft.com/office/officeart/2005/8/layout/vList6"/>
    <dgm:cxn modelId="{29356D66-ADFA-47D2-83D5-5E1C1874ED10}" type="presOf" srcId="{1FE20605-B8BE-4ED7-A692-85E66013B473}" destId="{F716E7B1-5E04-4169-A471-CBCE114EFD60}" srcOrd="0" destOrd="0" presId="urn:microsoft.com/office/officeart/2005/8/layout/vList6"/>
    <dgm:cxn modelId="{6DD5E847-8DAD-4E73-BD10-3EF431E24D7D}" srcId="{35BFB556-0003-4B4F-B2FC-285555A27BFA}" destId="{3767E8EA-5D34-487B-9549-3E412F0084F9}" srcOrd="5" destOrd="0" parTransId="{8B4CCF57-806D-40BD-8BE3-FF265CE8FB95}" sibTransId="{E533F7B4-ABA6-4B29-9384-EEABE2B4631B}"/>
    <dgm:cxn modelId="{7D2E6769-19C9-4189-BD19-7D3ED0CF45DD}" type="presOf" srcId="{C0455859-AEF6-487A-BB05-28694FB486E8}" destId="{BA6B0804-1B04-46AC-899C-23B985047431}" srcOrd="0" destOrd="0" presId="urn:microsoft.com/office/officeart/2005/8/layout/vList6"/>
    <dgm:cxn modelId="{1736944A-55E4-4589-9485-575AFE884461}" srcId="{B065A0EE-AC41-454E-AEC5-7C56EAB6EF93}" destId="{8B8A5AC7-B83E-4964-9928-8750F9B045C4}" srcOrd="1" destOrd="0" parTransId="{4C013FF3-8F4A-4FB4-AB39-111352679D41}" sibTransId="{31B31A4C-B201-4DE2-BD09-6F1FA1FC901A}"/>
    <dgm:cxn modelId="{7032C56C-3B1B-4DF6-B4AA-70A2DEBF55E7}" srcId="{B065A0EE-AC41-454E-AEC5-7C56EAB6EF93}" destId="{50A25386-E08B-4160-BFA8-434EF37BBE9A}" srcOrd="0" destOrd="0" parTransId="{BB16D1F7-F8CF-4DD9-B9A2-0360B503BF52}" sibTransId="{7F81FD36-9974-4438-94C0-9EE5718B1744}"/>
    <dgm:cxn modelId="{457DF24D-54CC-4AEC-B39F-2D80CF770BA3}" type="presOf" srcId="{35BFB556-0003-4B4F-B2FC-285555A27BFA}" destId="{0B4C80E3-65BC-491B-9135-E6535B83C386}" srcOrd="0" destOrd="0" presId="urn:microsoft.com/office/officeart/2005/8/layout/vList6"/>
    <dgm:cxn modelId="{0680E875-F85D-4989-9964-F5D720C73198}" type="presOf" srcId="{9314EA7C-BC67-49EA-B619-7D2CF51275D9}" destId="{D249106B-1AAD-4885-8651-1B04B1916BA8}" srcOrd="0" destOrd="0" presId="urn:microsoft.com/office/officeart/2005/8/layout/vList6"/>
    <dgm:cxn modelId="{4B986A7E-31C5-4E8D-8767-4F23F0AC84FF}" srcId="{35BFB556-0003-4B4F-B2FC-285555A27BFA}" destId="{EFCAF210-6547-49C7-81B5-9BFE15E1BB4B}" srcOrd="8" destOrd="0" parTransId="{C9A367F5-B305-4AB7-BEF7-FDD581A9B159}" sibTransId="{4BC3BB17-4C54-4BFB-9730-0D9DFDE5C644}"/>
    <dgm:cxn modelId="{FFDDF584-CF6B-418D-810D-8C44709CFA78}" type="presOf" srcId="{EFCAF210-6547-49C7-81B5-9BFE15E1BB4B}" destId="{C8816C1C-4C36-42EE-A432-C994BD69AA77}" srcOrd="0" destOrd="0" presId="urn:microsoft.com/office/officeart/2005/8/layout/vList6"/>
    <dgm:cxn modelId="{3E15278F-3394-40EC-948C-2DFA4C6EE236}" type="presOf" srcId="{DDBAEB67-AAB0-4CC8-8649-83E6C4931F44}" destId="{A8A07A8D-A1FB-406B-8C99-D6F9261B77FA}" srcOrd="0" destOrd="0" presId="urn:microsoft.com/office/officeart/2005/8/layout/vList6"/>
    <dgm:cxn modelId="{D3316B8F-CCFB-468E-96FF-1BA2A9B17928}" type="presOf" srcId="{B065A0EE-AC41-454E-AEC5-7C56EAB6EF93}" destId="{D49C5CCC-BC16-4931-ADE3-8A347679D511}" srcOrd="0" destOrd="0" presId="urn:microsoft.com/office/officeart/2005/8/layout/vList6"/>
    <dgm:cxn modelId="{B14A1C95-0625-42FA-97DE-DC32194701C0}" type="presOf" srcId="{367204E0-9003-4356-9E6E-C035AB55B802}" destId="{87CD8DBF-AA1E-46F1-8E1D-871F7C8D9A61}" srcOrd="0" destOrd="0" presId="urn:microsoft.com/office/officeart/2005/8/layout/vList6"/>
    <dgm:cxn modelId="{67EAA197-8675-4D12-9AA5-06CDE82C27B1}" type="presOf" srcId="{3767E8EA-5D34-487B-9549-3E412F0084F9}" destId="{6F3C574C-74B6-4026-9C6D-95A16CAB7FC0}" srcOrd="0" destOrd="0" presId="urn:microsoft.com/office/officeart/2005/8/layout/vList6"/>
    <dgm:cxn modelId="{2711F798-D731-429E-9BEF-1A46D57F1CD0}" type="presOf" srcId="{50A25386-E08B-4160-BFA8-434EF37BBE9A}" destId="{96EA5200-7B5D-4EF5-B90A-D638713D9F85}" srcOrd="0" destOrd="0" presId="urn:microsoft.com/office/officeart/2005/8/layout/vList6"/>
    <dgm:cxn modelId="{EEB7AD9E-9084-4091-A64A-ED5F0EB712E2}" srcId="{35BFB556-0003-4B4F-B2FC-285555A27BFA}" destId="{B065A0EE-AC41-454E-AEC5-7C56EAB6EF93}" srcOrd="1" destOrd="0" parTransId="{B09BC4AE-EED1-4DF5-ACB1-27ECB79F1FFF}" sibTransId="{4854254D-81E0-4443-885F-A6C591FD21B5}"/>
    <dgm:cxn modelId="{110878A3-C99C-48CD-8C9F-5BE6172E4544}" type="presOf" srcId="{DA84693C-9AAF-460E-995E-3572BB8E5459}" destId="{DC6C5A3C-5B05-49C4-946B-B2C14C7BC057}" srcOrd="0" destOrd="0" presId="urn:microsoft.com/office/officeart/2005/8/layout/vList6"/>
    <dgm:cxn modelId="{706D23A4-2D44-459E-B76B-278A86F58CE8}" srcId="{9314EA7C-BC67-49EA-B619-7D2CF51275D9}" destId="{DDBAEB67-AAB0-4CC8-8649-83E6C4931F44}" srcOrd="0" destOrd="0" parTransId="{CC676DC1-A752-436C-BC57-B1E45F2239C1}" sibTransId="{DF62A8FE-5743-4B2D-AF75-A460CAC8C22A}"/>
    <dgm:cxn modelId="{BDF3E7B4-AD98-4E41-BA1D-EA7E27A008CC}" srcId="{C0455859-AEF6-487A-BB05-28694FB486E8}" destId="{05737595-4B3A-4B86-A408-550C2E44D5EA}" srcOrd="0" destOrd="0" parTransId="{74B6E7E9-D539-41DF-B968-2A08661CB390}" sibTransId="{FAABD8AF-961F-4A1A-A75D-054D7C567C60}"/>
    <dgm:cxn modelId="{C07DF1B8-B6E0-41EB-9650-D44FF9E816DA}" srcId="{B065A0EE-AC41-454E-AEC5-7C56EAB6EF93}" destId="{ED0AE552-B9F1-412E-882B-0498522E912A}" srcOrd="2" destOrd="0" parTransId="{632503B6-646C-4334-A1CE-03762F9E2532}" sibTransId="{C83BE2D9-CEAB-437D-B894-C6ADDB7BAC48}"/>
    <dgm:cxn modelId="{423FC6BA-D492-44AB-BACB-CD05263FFF69}" type="presOf" srcId="{A48B2DBE-756D-4424-8C97-4E16C0AED863}" destId="{F2366D9E-6B92-4BF1-88C7-4D0EF284490C}" srcOrd="0" destOrd="0" presId="urn:microsoft.com/office/officeart/2005/8/layout/vList6"/>
    <dgm:cxn modelId="{6449CDBF-555A-4957-B81A-43E63815AACF}" srcId="{3767E8EA-5D34-487B-9549-3E412F0084F9}" destId="{367204E0-9003-4356-9E6E-C035AB55B802}" srcOrd="0" destOrd="0" parTransId="{043619A4-8BDE-4BDA-B27F-B4E13A04E598}" sibTransId="{06FCCFAA-45DC-48C8-90BA-9F7DE352EC4A}"/>
    <dgm:cxn modelId="{3AC8AACB-7081-4981-94C4-DD92528A7A4B}" srcId="{35BFB556-0003-4B4F-B2FC-285555A27BFA}" destId="{EDF8FFED-502D-400F-9276-74433963F709}" srcOrd="0" destOrd="0" parTransId="{34AA213A-59F8-4AC9-AA55-AB0CE89FE5A4}" sibTransId="{35A75602-4CD3-4152-B53E-474D3EFC5064}"/>
    <dgm:cxn modelId="{FDC33BCF-B68A-4568-BE21-4165C0C2EB1E}" srcId="{35BFB556-0003-4B4F-B2FC-285555A27BFA}" destId="{9314EA7C-BC67-49EA-B619-7D2CF51275D9}" srcOrd="3" destOrd="0" parTransId="{FFDC5376-EF8B-46AA-A3F1-48748224B9A6}" sibTransId="{1E5386DD-5661-4184-80DA-C460BD76CDB7}"/>
    <dgm:cxn modelId="{09CC97CF-17EC-4ACF-9A35-3F54927499D8}" type="presOf" srcId="{ED0AE552-B9F1-412E-882B-0498522E912A}" destId="{96EA5200-7B5D-4EF5-B90A-D638713D9F85}" srcOrd="0" destOrd="2" presId="urn:microsoft.com/office/officeart/2005/8/layout/vList6"/>
    <dgm:cxn modelId="{C037B6CF-39F5-48D1-AC08-F92F71E2F6D5}" type="presOf" srcId="{EDF8FFED-502D-400F-9276-74433963F709}" destId="{3A48A2D0-6A59-4D77-B15D-6DEA44377961}" srcOrd="0" destOrd="0" presId="urn:microsoft.com/office/officeart/2005/8/layout/vList6"/>
    <dgm:cxn modelId="{3C2E09E6-97F9-416F-8E0D-F6DE6762C576}" type="presOf" srcId="{149B232E-E17E-4050-A1C0-99873B51894A}" destId="{ABEDE70F-DB4C-4A28-B821-7124E7D008DC}" srcOrd="0" destOrd="0" presId="urn:microsoft.com/office/officeart/2005/8/layout/vList6"/>
    <dgm:cxn modelId="{3AD3C9E9-3391-4A73-B128-D01595AF70E2}" type="presOf" srcId="{79892D80-89F0-4967-A619-167B1BAB1014}" destId="{CB87DF98-FB6F-4770-9562-24D80E1BAB64}" srcOrd="0" destOrd="0" presId="urn:microsoft.com/office/officeart/2005/8/layout/vList6"/>
    <dgm:cxn modelId="{10B3D4F7-FF01-49BC-9619-6E83EE87CF49}" srcId="{35BFB556-0003-4B4F-B2FC-285555A27BFA}" destId="{DA84693C-9AAF-460E-995E-3572BB8E5459}" srcOrd="4" destOrd="0" parTransId="{6EF35A15-5897-4296-98B3-0B468E53E49E}" sibTransId="{2D4D085F-74CF-4C32-8D73-897904FD09EB}"/>
    <dgm:cxn modelId="{18728239-03AE-481F-BCE8-CD5893401897}" type="presParOf" srcId="{0B4C80E3-65BC-491B-9135-E6535B83C386}" destId="{710BA679-7E1F-410F-841C-2377918C4139}" srcOrd="0" destOrd="0" presId="urn:microsoft.com/office/officeart/2005/8/layout/vList6"/>
    <dgm:cxn modelId="{378DC85E-991A-4E36-B1B7-8BFDEB1D7A7A}" type="presParOf" srcId="{710BA679-7E1F-410F-841C-2377918C4139}" destId="{3A48A2D0-6A59-4D77-B15D-6DEA44377961}" srcOrd="0" destOrd="0" presId="urn:microsoft.com/office/officeart/2005/8/layout/vList6"/>
    <dgm:cxn modelId="{DCD392DB-F778-47C7-B444-CC949023F8CB}" type="presParOf" srcId="{710BA679-7E1F-410F-841C-2377918C4139}" destId="{CBE11E2C-C019-410C-8CE1-3E65ED9FB935}" srcOrd="1" destOrd="0" presId="urn:microsoft.com/office/officeart/2005/8/layout/vList6"/>
    <dgm:cxn modelId="{ACEAF951-3DEC-49CF-97DB-90D54E358C4D}" type="presParOf" srcId="{0B4C80E3-65BC-491B-9135-E6535B83C386}" destId="{9C3C2F0C-DF49-479F-9EC1-8064BF6981FF}" srcOrd="1" destOrd="0" presId="urn:microsoft.com/office/officeart/2005/8/layout/vList6"/>
    <dgm:cxn modelId="{66708398-03FC-4E44-A456-FA4056344FA8}" type="presParOf" srcId="{0B4C80E3-65BC-491B-9135-E6535B83C386}" destId="{38822EDA-D06E-4F0F-8D01-7DFF517C3861}" srcOrd="2" destOrd="0" presId="urn:microsoft.com/office/officeart/2005/8/layout/vList6"/>
    <dgm:cxn modelId="{1B8D2A12-C101-4D8C-A904-A7493B4EA0EA}" type="presParOf" srcId="{38822EDA-D06E-4F0F-8D01-7DFF517C3861}" destId="{D49C5CCC-BC16-4931-ADE3-8A347679D511}" srcOrd="0" destOrd="0" presId="urn:microsoft.com/office/officeart/2005/8/layout/vList6"/>
    <dgm:cxn modelId="{CA704D49-BB9A-4D5A-9B42-64DA178B6473}" type="presParOf" srcId="{38822EDA-D06E-4F0F-8D01-7DFF517C3861}" destId="{96EA5200-7B5D-4EF5-B90A-D638713D9F85}" srcOrd="1" destOrd="0" presId="urn:microsoft.com/office/officeart/2005/8/layout/vList6"/>
    <dgm:cxn modelId="{E3A5112B-22FF-40F9-B864-44A1EEE59CBE}" type="presParOf" srcId="{0B4C80E3-65BC-491B-9135-E6535B83C386}" destId="{A5DE26C8-B838-4A79-B6D3-4392F35609D8}" srcOrd="3" destOrd="0" presId="urn:microsoft.com/office/officeart/2005/8/layout/vList6"/>
    <dgm:cxn modelId="{10849ED3-5CCB-4635-B525-F691B3532C81}" type="presParOf" srcId="{0B4C80E3-65BC-491B-9135-E6535B83C386}" destId="{D3BE9314-B5BD-40A5-822B-4BC63E3057FE}" srcOrd="4" destOrd="0" presId="urn:microsoft.com/office/officeart/2005/8/layout/vList6"/>
    <dgm:cxn modelId="{1FAA3AF6-BD49-4B64-8689-F7CD105A2973}" type="presParOf" srcId="{D3BE9314-B5BD-40A5-822B-4BC63E3057FE}" destId="{F716E7B1-5E04-4169-A471-CBCE114EFD60}" srcOrd="0" destOrd="0" presId="urn:microsoft.com/office/officeart/2005/8/layout/vList6"/>
    <dgm:cxn modelId="{93F7F20F-D032-489A-B9A0-F15770D60505}" type="presParOf" srcId="{D3BE9314-B5BD-40A5-822B-4BC63E3057FE}" destId="{F2366D9E-6B92-4BF1-88C7-4D0EF284490C}" srcOrd="1" destOrd="0" presId="urn:microsoft.com/office/officeart/2005/8/layout/vList6"/>
    <dgm:cxn modelId="{52BCFC98-4644-4973-93F7-D43CE7458CF5}" type="presParOf" srcId="{0B4C80E3-65BC-491B-9135-E6535B83C386}" destId="{03767C9A-193B-4556-897C-524EBB90DA0D}" srcOrd="5" destOrd="0" presId="urn:microsoft.com/office/officeart/2005/8/layout/vList6"/>
    <dgm:cxn modelId="{E5C3DD48-EA73-400E-BADC-67D5D920A5A7}" type="presParOf" srcId="{0B4C80E3-65BC-491B-9135-E6535B83C386}" destId="{802D4242-3D50-40B0-8C9F-A2143889338A}" srcOrd="6" destOrd="0" presId="urn:microsoft.com/office/officeart/2005/8/layout/vList6"/>
    <dgm:cxn modelId="{BA4615E0-599F-419A-B8C5-76133A4E1B4E}" type="presParOf" srcId="{802D4242-3D50-40B0-8C9F-A2143889338A}" destId="{D249106B-1AAD-4885-8651-1B04B1916BA8}" srcOrd="0" destOrd="0" presId="urn:microsoft.com/office/officeart/2005/8/layout/vList6"/>
    <dgm:cxn modelId="{B94998EE-AA38-4A32-9BD7-0ADF255AA909}" type="presParOf" srcId="{802D4242-3D50-40B0-8C9F-A2143889338A}" destId="{A8A07A8D-A1FB-406B-8C99-D6F9261B77FA}" srcOrd="1" destOrd="0" presId="urn:microsoft.com/office/officeart/2005/8/layout/vList6"/>
    <dgm:cxn modelId="{0254F41E-2F4F-4D66-B376-F40A423CA98F}" type="presParOf" srcId="{0B4C80E3-65BC-491B-9135-E6535B83C386}" destId="{A963B322-3EAD-4D3E-9079-3908AAF4FA13}" srcOrd="7" destOrd="0" presId="urn:microsoft.com/office/officeart/2005/8/layout/vList6"/>
    <dgm:cxn modelId="{3DA53635-2158-4E9A-A46E-3492734EFD4A}" type="presParOf" srcId="{0B4C80E3-65BC-491B-9135-E6535B83C386}" destId="{2F20ADD9-4A23-48C7-B04B-DF9B8C1C971F}" srcOrd="8" destOrd="0" presId="urn:microsoft.com/office/officeart/2005/8/layout/vList6"/>
    <dgm:cxn modelId="{49EBFD38-C71C-4EC1-8E22-6283957DE36E}" type="presParOf" srcId="{2F20ADD9-4A23-48C7-B04B-DF9B8C1C971F}" destId="{DC6C5A3C-5B05-49C4-946B-B2C14C7BC057}" srcOrd="0" destOrd="0" presId="urn:microsoft.com/office/officeart/2005/8/layout/vList6"/>
    <dgm:cxn modelId="{4AE78B05-E35B-45EC-BB55-FBC1060E5ECC}" type="presParOf" srcId="{2F20ADD9-4A23-48C7-B04B-DF9B8C1C971F}" destId="{ABEDE70F-DB4C-4A28-B821-7124E7D008DC}" srcOrd="1" destOrd="0" presId="urn:microsoft.com/office/officeart/2005/8/layout/vList6"/>
    <dgm:cxn modelId="{E8F203A0-9F29-4395-845C-A75AF23CB1D1}" type="presParOf" srcId="{0B4C80E3-65BC-491B-9135-E6535B83C386}" destId="{A9D6A80B-5210-4A7D-A7E0-A30EBC839A3D}" srcOrd="9" destOrd="0" presId="urn:microsoft.com/office/officeart/2005/8/layout/vList6"/>
    <dgm:cxn modelId="{588D10B0-C5FF-4AB0-BDBC-F069098CDCFC}" type="presParOf" srcId="{0B4C80E3-65BC-491B-9135-E6535B83C386}" destId="{DAE5EB4B-BFD5-40D0-93EE-1FC0E8AC2CDD}" srcOrd="10" destOrd="0" presId="urn:microsoft.com/office/officeart/2005/8/layout/vList6"/>
    <dgm:cxn modelId="{24A33F02-22F0-4BF7-ACBC-87F71D4A34E2}" type="presParOf" srcId="{DAE5EB4B-BFD5-40D0-93EE-1FC0E8AC2CDD}" destId="{6F3C574C-74B6-4026-9C6D-95A16CAB7FC0}" srcOrd="0" destOrd="0" presId="urn:microsoft.com/office/officeart/2005/8/layout/vList6"/>
    <dgm:cxn modelId="{12F7DAAE-C9E7-440C-A45E-C697202C03C2}" type="presParOf" srcId="{DAE5EB4B-BFD5-40D0-93EE-1FC0E8AC2CDD}" destId="{87CD8DBF-AA1E-46F1-8E1D-871F7C8D9A61}" srcOrd="1" destOrd="0" presId="urn:microsoft.com/office/officeart/2005/8/layout/vList6"/>
    <dgm:cxn modelId="{B5EBD8C9-2B74-4138-9CB7-914EAE77F2ED}" type="presParOf" srcId="{0B4C80E3-65BC-491B-9135-E6535B83C386}" destId="{A8DF724B-AD3B-4B94-9864-9C5A303C2FCD}" srcOrd="11" destOrd="0" presId="urn:microsoft.com/office/officeart/2005/8/layout/vList6"/>
    <dgm:cxn modelId="{1140DA50-FDEE-43B0-873E-8912FF1FFAD4}" type="presParOf" srcId="{0B4C80E3-65BC-491B-9135-E6535B83C386}" destId="{24671648-6386-4157-9273-ED119A4D678B}" srcOrd="12" destOrd="0" presId="urn:microsoft.com/office/officeart/2005/8/layout/vList6"/>
    <dgm:cxn modelId="{EF601390-BBE4-4B36-A8E1-EC8276384234}" type="presParOf" srcId="{24671648-6386-4157-9273-ED119A4D678B}" destId="{BA6B0804-1B04-46AC-899C-23B985047431}" srcOrd="0" destOrd="0" presId="urn:microsoft.com/office/officeart/2005/8/layout/vList6"/>
    <dgm:cxn modelId="{E3D690EF-7FBF-4626-BE0B-EC50920ADA0B}" type="presParOf" srcId="{24671648-6386-4157-9273-ED119A4D678B}" destId="{1B17F8FA-07FB-4C67-A4C4-A0A1AFA4EF51}" srcOrd="1" destOrd="0" presId="urn:microsoft.com/office/officeart/2005/8/layout/vList6"/>
    <dgm:cxn modelId="{A2AAEAF0-FB5B-4748-876C-233F17E22F11}" type="presParOf" srcId="{0B4C80E3-65BC-491B-9135-E6535B83C386}" destId="{3CE892BA-8C16-4247-8722-4696FE38970E}" srcOrd="13" destOrd="0" presId="urn:microsoft.com/office/officeart/2005/8/layout/vList6"/>
    <dgm:cxn modelId="{98DD6F1E-2B99-411E-9E41-76BCEFB010C6}" type="presParOf" srcId="{0B4C80E3-65BC-491B-9135-E6535B83C386}" destId="{1854A692-1F4A-47AF-B0AA-D09FE27DDC3C}" srcOrd="14" destOrd="0" presId="urn:microsoft.com/office/officeart/2005/8/layout/vList6"/>
    <dgm:cxn modelId="{FF1026D1-3084-4075-B32A-B4AE9C74FB00}" type="presParOf" srcId="{1854A692-1F4A-47AF-B0AA-D09FE27DDC3C}" destId="{362E5427-354F-455F-A0C1-57978BCBF822}" srcOrd="0" destOrd="0" presId="urn:microsoft.com/office/officeart/2005/8/layout/vList6"/>
    <dgm:cxn modelId="{A10799FA-6132-4AF6-8B90-9746B0307F31}" type="presParOf" srcId="{1854A692-1F4A-47AF-B0AA-D09FE27DDC3C}" destId="{54F37A65-9C82-4763-97B6-652D777FD893}" srcOrd="1" destOrd="0" presId="urn:microsoft.com/office/officeart/2005/8/layout/vList6"/>
    <dgm:cxn modelId="{8AABC90E-4F9B-4C22-860A-BDCD724346AF}" type="presParOf" srcId="{0B4C80E3-65BC-491B-9135-E6535B83C386}" destId="{A8683A78-848A-48A0-B7CB-DC3F7B0BEC1B}" srcOrd="15" destOrd="0" presId="urn:microsoft.com/office/officeart/2005/8/layout/vList6"/>
    <dgm:cxn modelId="{35287F65-32A8-4037-B514-64B0F3D304BE}" type="presParOf" srcId="{0B4C80E3-65BC-491B-9135-E6535B83C386}" destId="{0A18841D-376D-4335-AFEA-D3B95220B8EC}" srcOrd="16" destOrd="0" presId="urn:microsoft.com/office/officeart/2005/8/layout/vList6"/>
    <dgm:cxn modelId="{9726193D-8596-4EAA-91AE-A15A68B11692}" type="presParOf" srcId="{0A18841D-376D-4335-AFEA-D3B95220B8EC}" destId="{C8816C1C-4C36-42EE-A432-C994BD69AA77}" srcOrd="0" destOrd="0" presId="urn:microsoft.com/office/officeart/2005/8/layout/vList6"/>
    <dgm:cxn modelId="{46CDE608-D8F7-4354-B1CC-4C018B81502A}" type="presParOf" srcId="{0A18841D-376D-4335-AFEA-D3B95220B8EC}" destId="{CB87DF98-FB6F-4770-9562-24D80E1BAB6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1E2C-C019-410C-8CE1-3E65ED9FB935}">
      <dsp:nvSpPr>
        <dsp:cNvPr id="0" name=""/>
        <dsp:cNvSpPr/>
      </dsp:nvSpPr>
      <dsp:spPr>
        <a:xfrm>
          <a:off x="1198274" y="2804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Izgradnja novog LDC-a</a:t>
          </a:r>
        </a:p>
      </dsp:txBody>
      <dsp:txXfrm>
        <a:off x="1198274" y="67854"/>
        <a:ext cx="2928390" cy="390299"/>
      </dsp:txXfrm>
    </dsp:sp>
    <dsp:sp modelId="{3A48A2D0-6A59-4D77-B15D-6DEA44377961}">
      <dsp:nvSpPr>
        <dsp:cNvPr id="0" name=""/>
        <dsp:cNvSpPr/>
      </dsp:nvSpPr>
      <dsp:spPr>
        <a:xfrm>
          <a:off x="1312" y="2804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Podravka Sans "/>
            </a:rPr>
            <a:t>48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6716" y="28208"/>
        <a:ext cx="1146153" cy="469591"/>
      </dsp:txXfrm>
    </dsp:sp>
    <dsp:sp modelId="{96EA5200-7B5D-4EF5-B90A-D638713D9F85}">
      <dsp:nvSpPr>
        <dsp:cNvPr id="0" name=""/>
        <dsp:cNvSpPr/>
      </dsp:nvSpPr>
      <dsp:spPr>
        <a:xfrm>
          <a:off x="1139414" y="3433256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" pitchFamily="50" charset="0"/>
              <a:ea typeface="Podravka Sans" pitchFamily="50" charset="0"/>
            </a:rPr>
            <a:t>Tranzicija na SAP S4/HANA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" pitchFamily="50" charset="0"/>
              <a:ea typeface="Podravka Sans" pitchFamily="50" charset="0"/>
            </a:rPr>
            <a:t>Digitalizacija planiranja i izvještavanja o profitabilnosti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" pitchFamily="50" charset="0"/>
              <a:ea typeface="Podravka Sans" pitchFamily="50" charset="0"/>
            </a:rPr>
            <a:t>Digitalizacija proizvodnje i nabave</a:t>
          </a:r>
        </a:p>
      </dsp:txBody>
      <dsp:txXfrm>
        <a:off x="1139414" y="3498306"/>
        <a:ext cx="2928390" cy="390299"/>
      </dsp:txXfrm>
    </dsp:sp>
    <dsp:sp modelId="{D49C5CCC-BC16-4931-ADE3-8A347679D511}">
      <dsp:nvSpPr>
        <dsp:cNvPr id="0" name=""/>
        <dsp:cNvSpPr/>
      </dsp:nvSpPr>
      <dsp:spPr>
        <a:xfrm>
          <a:off x="0" y="3433256"/>
          <a:ext cx="1196961" cy="520399"/>
        </a:xfrm>
        <a:prstGeom prst="roundRect">
          <a:avLst/>
        </a:prstGeom>
        <a:solidFill>
          <a:srgbClr val="E7E6E6">
            <a:lumMod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solidFill>
                <a:prstClr val="white"/>
              </a:solidFill>
              <a:latin typeface="Podravka Sans "/>
              <a:ea typeface="+mn-ea"/>
              <a:cs typeface="+mn-cs"/>
            </a:rPr>
            <a:t>7 </a:t>
          </a:r>
          <a:r>
            <a:rPr lang="hr-HR" sz="1400" kern="1200" dirty="0" err="1">
              <a:solidFill>
                <a:prstClr val="white"/>
              </a:solidFill>
              <a:latin typeface="Podravka Sans "/>
              <a:ea typeface="+mn-ea"/>
              <a:cs typeface="+mn-cs"/>
            </a:rPr>
            <a:t>mil</a:t>
          </a:r>
          <a:r>
            <a:rPr lang="hr-HR" sz="1400" kern="1200" dirty="0">
              <a:solidFill>
                <a:prstClr val="white"/>
              </a:solidFill>
              <a:latin typeface="Podravka Sans "/>
              <a:ea typeface="+mn-ea"/>
              <a:cs typeface="+mn-cs"/>
            </a:rPr>
            <a:t>. eura</a:t>
          </a:r>
        </a:p>
      </dsp:txBody>
      <dsp:txXfrm>
        <a:off x="25404" y="3458660"/>
        <a:ext cx="1146153" cy="469591"/>
      </dsp:txXfrm>
    </dsp:sp>
    <dsp:sp modelId="{F2366D9E-6B92-4BF1-88C7-4D0EF284490C}">
      <dsp:nvSpPr>
        <dsp:cNvPr id="0" name=""/>
        <dsp:cNvSpPr/>
      </dsp:nvSpPr>
      <dsp:spPr>
        <a:xfrm>
          <a:off x="1189391" y="567073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Tehnološka modernizacija i održivost proizvodnje Podravke</a:t>
          </a:r>
        </a:p>
      </dsp:txBody>
      <dsp:txXfrm>
        <a:off x="1189391" y="632123"/>
        <a:ext cx="2928390" cy="390299"/>
      </dsp:txXfrm>
    </dsp:sp>
    <dsp:sp modelId="{F716E7B1-5E04-4169-A471-CBCE114EFD60}">
      <dsp:nvSpPr>
        <dsp:cNvPr id="0" name=""/>
        <dsp:cNvSpPr/>
      </dsp:nvSpPr>
      <dsp:spPr>
        <a:xfrm>
          <a:off x="0" y="581644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>
              <a:latin typeface="Podravka Sans "/>
            </a:rPr>
            <a:t> 35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607048"/>
        <a:ext cx="1146153" cy="469591"/>
      </dsp:txXfrm>
    </dsp:sp>
    <dsp:sp modelId="{A8A07A8D-A1FB-406B-8C99-D6F9261B77FA}">
      <dsp:nvSpPr>
        <dsp:cNvPr id="0" name=""/>
        <dsp:cNvSpPr/>
      </dsp:nvSpPr>
      <dsp:spPr>
        <a:xfrm>
          <a:off x="1199586" y="1705530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Tehnološka modernizacija Pekarstva</a:t>
          </a:r>
        </a:p>
      </dsp:txBody>
      <dsp:txXfrm>
        <a:off x="1199586" y="1770580"/>
        <a:ext cx="2928390" cy="390299"/>
      </dsp:txXfrm>
    </dsp:sp>
    <dsp:sp modelId="{D249106B-1AAD-4885-8651-1B04B1916BA8}">
      <dsp:nvSpPr>
        <dsp:cNvPr id="0" name=""/>
        <dsp:cNvSpPr/>
      </dsp:nvSpPr>
      <dsp:spPr>
        <a:xfrm>
          <a:off x="0" y="1703552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Podravka Sans "/>
            </a:rPr>
            <a:t>16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1728956"/>
        <a:ext cx="1146153" cy="469591"/>
      </dsp:txXfrm>
    </dsp:sp>
    <dsp:sp modelId="{ABEDE70F-DB4C-4A28-B821-7124E7D008DC}">
      <dsp:nvSpPr>
        <dsp:cNvPr id="0" name=""/>
        <dsp:cNvSpPr/>
      </dsp:nvSpPr>
      <dsp:spPr>
        <a:xfrm>
          <a:off x="1199586" y="2331997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Izgradnja tvornice tjestenine</a:t>
          </a:r>
        </a:p>
      </dsp:txBody>
      <dsp:txXfrm>
        <a:off x="1199586" y="2397047"/>
        <a:ext cx="2928390" cy="390299"/>
      </dsp:txXfrm>
    </dsp:sp>
    <dsp:sp modelId="{DC6C5A3C-5B05-49C4-946B-B2C14C7BC057}">
      <dsp:nvSpPr>
        <dsp:cNvPr id="0" name=""/>
        <dsp:cNvSpPr/>
      </dsp:nvSpPr>
      <dsp:spPr>
        <a:xfrm>
          <a:off x="0" y="2305217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>
              <a:latin typeface="Podravka Sans "/>
            </a:rPr>
            <a:t>15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2330621"/>
        <a:ext cx="1146153" cy="469591"/>
      </dsp:txXfrm>
    </dsp:sp>
    <dsp:sp modelId="{87CD8DBF-AA1E-46F1-8E1D-871F7C8D9A61}">
      <dsp:nvSpPr>
        <dsp:cNvPr id="0" name=""/>
        <dsp:cNvSpPr/>
      </dsp:nvSpPr>
      <dsp:spPr>
        <a:xfrm>
          <a:off x="1199586" y="1113753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Rekonstrukcija i modernizacija poslovnog sjedišta u Koprivnici i unaprjeđenje uvjeta rada</a:t>
          </a:r>
          <a:endParaRPr lang="hr-HR" sz="800" kern="1200" dirty="0">
            <a:solidFill>
              <a:schemeClr val="tx1">
                <a:lumMod val="75000"/>
                <a:lumOff val="25000"/>
              </a:schemeClr>
            </a:solidFill>
            <a:latin typeface="Podravka Sans "/>
          </a:endParaRPr>
        </a:p>
      </dsp:txBody>
      <dsp:txXfrm>
        <a:off x="1199586" y="1178803"/>
        <a:ext cx="2928390" cy="390299"/>
      </dsp:txXfrm>
    </dsp:sp>
    <dsp:sp modelId="{6F3C574C-74B6-4026-9C6D-95A16CAB7FC0}">
      <dsp:nvSpPr>
        <dsp:cNvPr id="0" name=""/>
        <dsp:cNvSpPr/>
      </dsp:nvSpPr>
      <dsp:spPr>
        <a:xfrm>
          <a:off x="0" y="1131103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Podravka Sans "/>
            </a:rPr>
            <a:t>17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1156507"/>
        <a:ext cx="1146153" cy="469591"/>
      </dsp:txXfrm>
    </dsp:sp>
    <dsp:sp modelId="{1B17F8FA-07FB-4C67-A4C4-A0A1AFA4EF51}">
      <dsp:nvSpPr>
        <dsp:cNvPr id="0" name=""/>
        <dsp:cNvSpPr/>
      </dsp:nvSpPr>
      <dsp:spPr>
        <a:xfrm>
          <a:off x="1196960" y="2876517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Modernizacija i povećanje  kapaciteta primarne prerade rajčice</a:t>
          </a:r>
        </a:p>
      </dsp:txBody>
      <dsp:txXfrm>
        <a:off x="1196960" y="2941567"/>
        <a:ext cx="2928390" cy="390299"/>
      </dsp:txXfrm>
    </dsp:sp>
    <dsp:sp modelId="{BA6B0804-1B04-46AC-899C-23B985047431}">
      <dsp:nvSpPr>
        <dsp:cNvPr id="0" name=""/>
        <dsp:cNvSpPr/>
      </dsp:nvSpPr>
      <dsp:spPr>
        <a:xfrm>
          <a:off x="0" y="2876517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Podravka Sans "/>
            </a:rPr>
            <a:t>13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2901921"/>
        <a:ext cx="1146153" cy="469591"/>
      </dsp:txXfrm>
    </dsp:sp>
    <dsp:sp modelId="{54F37A65-9C82-4763-97B6-652D777FD893}">
      <dsp:nvSpPr>
        <dsp:cNvPr id="0" name=""/>
        <dsp:cNvSpPr/>
      </dsp:nvSpPr>
      <dsp:spPr>
        <a:xfrm>
          <a:off x="1174254" y="4009635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prstClr val="white">
            <a:lumMod val="95000"/>
            <a:alpha val="90000"/>
          </a:prst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 "/>
            </a:rPr>
            <a:t>Sunčane elektrane</a:t>
          </a:r>
          <a:endParaRPr lang="en-US" sz="800" kern="1200" dirty="0"/>
        </a:p>
      </dsp:txBody>
      <dsp:txXfrm>
        <a:off x="1174254" y="4074685"/>
        <a:ext cx="2928390" cy="390299"/>
      </dsp:txXfrm>
    </dsp:sp>
    <dsp:sp modelId="{362E5427-354F-455F-A0C1-57978BCBF822}">
      <dsp:nvSpPr>
        <dsp:cNvPr id="0" name=""/>
        <dsp:cNvSpPr/>
      </dsp:nvSpPr>
      <dsp:spPr>
        <a:xfrm>
          <a:off x="0" y="4009635"/>
          <a:ext cx="1196961" cy="520399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Podravka Sans "/>
            </a:rPr>
            <a:t>6 </a:t>
          </a:r>
          <a:r>
            <a:rPr lang="hr-HR" sz="1400" kern="1200" dirty="0" err="1">
              <a:latin typeface="Podravka Sans "/>
            </a:rPr>
            <a:t>mil</a:t>
          </a:r>
          <a:r>
            <a:rPr lang="hr-HR" sz="1400" kern="1200" dirty="0">
              <a:latin typeface="Podravka Sans "/>
            </a:rPr>
            <a:t>. eura</a:t>
          </a:r>
        </a:p>
      </dsp:txBody>
      <dsp:txXfrm>
        <a:off x="25404" y="4035039"/>
        <a:ext cx="1146153" cy="469591"/>
      </dsp:txXfrm>
    </dsp:sp>
    <dsp:sp modelId="{CB87DF98-FB6F-4770-9562-24D80E1BAB64}">
      <dsp:nvSpPr>
        <dsp:cNvPr id="0" name=""/>
        <dsp:cNvSpPr/>
      </dsp:nvSpPr>
      <dsp:spPr>
        <a:xfrm>
          <a:off x="1196960" y="4585123"/>
          <a:ext cx="3123540" cy="52039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800" kern="1200" dirty="0">
              <a:latin typeface="Podravka Sans" pitchFamily="50" charset="0"/>
              <a:ea typeface="Podravka Sans" pitchFamily="50" charset="0"/>
            </a:rPr>
            <a:t>Modernizacija poljoprivredne mehanizacije i sustava za navodnjavanje unutar segmenta </a:t>
          </a:r>
          <a:r>
            <a:rPr lang="hr-HR" sz="800" kern="1200" dirty="0" err="1">
              <a:latin typeface="Podravka Sans" pitchFamily="50" charset="0"/>
              <a:ea typeface="Podravka Sans" pitchFamily="50" charset="0"/>
            </a:rPr>
            <a:t>Agri</a:t>
          </a:r>
          <a:r>
            <a:rPr lang="hr-HR" sz="800" kern="1200" dirty="0">
              <a:latin typeface="Podravka Sans" pitchFamily="50" charset="0"/>
              <a:ea typeface="Podravka Sans" pitchFamily="50" charset="0"/>
            </a:rPr>
            <a:t> </a:t>
          </a:r>
        </a:p>
      </dsp:txBody>
      <dsp:txXfrm>
        <a:off x="1196960" y="4650173"/>
        <a:ext cx="2928390" cy="390299"/>
      </dsp:txXfrm>
    </dsp:sp>
    <dsp:sp modelId="{C8816C1C-4C36-42EE-A432-C994BD69AA77}">
      <dsp:nvSpPr>
        <dsp:cNvPr id="0" name=""/>
        <dsp:cNvSpPr/>
      </dsp:nvSpPr>
      <dsp:spPr>
        <a:xfrm>
          <a:off x="0" y="4585123"/>
          <a:ext cx="1196961" cy="520399"/>
        </a:xfrm>
        <a:prstGeom prst="roundRect">
          <a:avLst/>
        </a:prstGeom>
        <a:pattFill prst="pct75">
          <a:fgClr>
            <a:srgbClr val="C00000"/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solidFill>
                <a:schemeClr val="bg1"/>
              </a:solidFill>
              <a:latin typeface="Podravka Sans "/>
            </a:rPr>
            <a:t>33 </a:t>
          </a:r>
          <a:r>
            <a:rPr lang="hr-HR" sz="1400" kern="1200" dirty="0" err="1">
              <a:solidFill>
                <a:schemeClr val="bg1"/>
              </a:solidFill>
              <a:latin typeface="Podravka Sans "/>
            </a:rPr>
            <a:t>mil</a:t>
          </a:r>
          <a:r>
            <a:rPr lang="hr-HR" sz="1400" kern="1200" dirty="0">
              <a:solidFill>
                <a:schemeClr val="bg1"/>
              </a:solidFill>
              <a:latin typeface="Podravka Sans "/>
            </a:rPr>
            <a:t>. eura</a:t>
          </a:r>
        </a:p>
      </dsp:txBody>
      <dsp:txXfrm>
        <a:off x="25404" y="4610527"/>
        <a:ext cx="1146153" cy="469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0.00559</cdr:x>
      <cdr:y>0</cdr:y>
    </cdr:from>
    <cdr:to>
      <cdr:x>0.07271</cdr:x>
      <cdr:y>0.09783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B6683C1D-8749-469A-A2A8-AA089A5D5A0D}"/>
            </a:ext>
          </a:extLst>
        </cdr:cNvPr>
        <cdr:cNvSpPr txBox="1"/>
      </cdr:nvSpPr>
      <cdr:spPr>
        <a:xfrm xmlns:a="http://schemas.openxmlformats.org/drawingml/2006/main">
          <a:off x="64465" y="0"/>
          <a:ext cx="774040" cy="2451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100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1000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10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0.11242</cdr:x>
      <cdr:y>0.3938</cdr:y>
    </cdr:from>
    <cdr:to>
      <cdr:x>0.16675</cdr:x>
      <cdr:y>0.46014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36250EE-34D4-715F-BC26-F34D12CF23E9}"/>
            </a:ext>
          </a:extLst>
        </cdr:cNvPr>
        <cdr:cNvSpPr txBox="1"/>
      </cdr:nvSpPr>
      <cdr:spPr>
        <a:xfrm xmlns:a="http://schemas.openxmlformats.org/drawingml/2006/main">
          <a:off x="1266335" y="1709557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723B8DCC-2819-4510-8E56-D53FBB245A66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/>
              <a:ea typeface="Podravka Sans"/>
              <a:cs typeface="Arial"/>
            </a:rPr>
            <a:pPr algn="ctr"/>
            <a:t>+16,2%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0.18626</cdr:x>
      <cdr:y>0.3643</cdr:y>
    </cdr:from>
    <cdr:to>
      <cdr:x>0.24059</cdr:x>
      <cdr:y>0.43064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9984F4-EFB4-2340-DA52-4AAB35B4A91B}"/>
            </a:ext>
          </a:extLst>
        </cdr:cNvPr>
        <cdr:cNvSpPr txBox="1"/>
      </cdr:nvSpPr>
      <cdr:spPr>
        <a:xfrm xmlns:a="http://schemas.openxmlformats.org/drawingml/2006/main">
          <a:off x="2098133" y="1581492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4F7AAA3-301B-4CE3-9802-46C096267C69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+11,7%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0.25329</cdr:x>
      <cdr:y>0.33305</cdr:y>
    </cdr:from>
    <cdr:to>
      <cdr:x>0.30762</cdr:x>
      <cdr:y>0.39939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A8ABEFA-8A42-4D94-083A-343996E8E002}"/>
            </a:ext>
          </a:extLst>
        </cdr:cNvPr>
        <cdr:cNvSpPr txBox="1"/>
      </cdr:nvSpPr>
      <cdr:spPr>
        <a:xfrm xmlns:a="http://schemas.openxmlformats.org/drawingml/2006/main">
          <a:off x="2853110" y="1445830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92E867E-AEC5-40E3-9A94-CE4141F2A6B2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+7,9%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0.32073</cdr:x>
      <cdr:y>0.28332</cdr:y>
    </cdr:from>
    <cdr:to>
      <cdr:x>0.37506</cdr:x>
      <cdr:y>0.34966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650D7F8-6E1F-F708-4A81-9BA9B83C05DA}"/>
            </a:ext>
          </a:extLst>
        </cdr:cNvPr>
        <cdr:cNvSpPr txBox="1"/>
      </cdr:nvSpPr>
      <cdr:spPr>
        <a:xfrm xmlns:a="http://schemas.openxmlformats.org/drawingml/2006/main">
          <a:off x="3612817" y="1229943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092D897A-8A2B-497F-8206-A6598F89E206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/>
              <a:ea typeface="Podravka Sans"/>
              <a:cs typeface="Arial"/>
            </a:rPr>
            <a:pPr marL="0" indent="0" algn="ctr"/>
            <a:t>+14,7%</a:t>
          </a:fld>
          <a:endParaRPr lang="hr-HR" sz="1000" b="0" i="0" u="none" strike="noStrike" dirty="0">
            <a:solidFill>
              <a:schemeClr val="bg2">
                <a:lumMod val="25000"/>
              </a:schemeClr>
            </a:solidFill>
            <a:latin typeface="Podravka Sans"/>
            <a:ea typeface="Podravka Sans"/>
            <a:cs typeface="Arial"/>
          </a:endParaRPr>
        </a:p>
      </cdr:txBody>
    </cdr:sp>
  </cdr:relSizeAnchor>
  <cdr:relSizeAnchor xmlns:cdr="http://schemas.openxmlformats.org/drawingml/2006/chartDrawing">
    <cdr:from>
      <cdr:x>0.39045</cdr:x>
      <cdr:y>0.2667</cdr:y>
    </cdr:from>
    <cdr:to>
      <cdr:x>0.44479</cdr:x>
      <cdr:y>0.33304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0D8D887C-94CB-0E04-8427-C4356984BE22}"/>
            </a:ext>
          </a:extLst>
        </cdr:cNvPr>
        <cdr:cNvSpPr txBox="1"/>
      </cdr:nvSpPr>
      <cdr:spPr>
        <a:xfrm xmlns:a="http://schemas.openxmlformats.org/drawingml/2006/main">
          <a:off x="4398207" y="1157793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5D99902C-FFC9-4D07-B717-5F7EF87F4B0B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/>
              <a:ea typeface="Podravka Sans"/>
              <a:cs typeface="Arial"/>
            </a:rPr>
            <a:pPr marL="0" indent="0" algn="ctr"/>
            <a:t> (1,6%)</a:t>
          </a:fld>
          <a:endParaRPr lang="hr-HR" sz="1000" b="0" i="0" u="none" strike="noStrike" dirty="0">
            <a:solidFill>
              <a:schemeClr val="bg2">
                <a:lumMod val="25000"/>
              </a:schemeClr>
            </a:solidFill>
            <a:latin typeface="Podravka Sans"/>
            <a:ea typeface="Podravka Sans"/>
            <a:cs typeface="Arial"/>
          </a:endParaRPr>
        </a:p>
      </cdr:txBody>
    </cdr:sp>
  </cdr:relSizeAnchor>
  <cdr:relSizeAnchor xmlns:cdr="http://schemas.openxmlformats.org/drawingml/2006/chartDrawing">
    <cdr:from>
      <cdr:x>0.52233</cdr:x>
      <cdr:y>0.2667</cdr:y>
    </cdr:from>
    <cdr:to>
      <cdr:x>0.57666</cdr:x>
      <cdr:y>0.33304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85F96711-BA90-4E88-5249-2D9B7233D8BF}"/>
            </a:ext>
          </a:extLst>
        </cdr:cNvPr>
        <cdr:cNvSpPr txBox="1"/>
      </cdr:nvSpPr>
      <cdr:spPr>
        <a:xfrm xmlns:a="http://schemas.openxmlformats.org/drawingml/2006/main">
          <a:off x="5883715" y="1157793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DFB8985-A7AD-4FC2-AA6E-153F5DC50B1E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 (7,9%)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0.65878</cdr:x>
      <cdr:y>0.23562</cdr:y>
    </cdr:from>
    <cdr:to>
      <cdr:x>0.71311</cdr:x>
      <cdr:y>0.30196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16069A6D-D783-C0E3-212C-A06650132B3D}"/>
            </a:ext>
          </a:extLst>
        </cdr:cNvPr>
        <cdr:cNvSpPr txBox="1"/>
      </cdr:nvSpPr>
      <cdr:spPr>
        <a:xfrm xmlns:a="http://schemas.openxmlformats.org/drawingml/2006/main">
          <a:off x="7420702" y="1022869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548235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45AE7F1-BA8F-469F-BE04-C09A4FF836F7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+2,1%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0.71854</cdr:x>
      <cdr:y>0.21931</cdr:y>
    </cdr:from>
    <cdr:to>
      <cdr:x>0.77287</cdr:x>
      <cdr:y>0.28565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3B9C8123-98EA-2D1E-2B9A-13E59032D808}"/>
            </a:ext>
          </a:extLst>
        </cdr:cNvPr>
        <cdr:cNvSpPr txBox="1"/>
      </cdr:nvSpPr>
      <cdr:spPr>
        <a:xfrm xmlns:a="http://schemas.openxmlformats.org/drawingml/2006/main">
          <a:off x="8093899" y="952064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548235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D528E3E-459D-4464-A472-12A161FF7D7E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+8,2%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0.78687</cdr:x>
      <cdr:y>0.20245</cdr:y>
    </cdr:from>
    <cdr:to>
      <cdr:x>0.8412</cdr:x>
      <cdr:y>0.26879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AC68181C-0180-30C0-2999-01D7F48BBF9B}"/>
            </a:ext>
          </a:extLst>
        </cdr:cNvPr>
        <cdr:cNvSpPr txBox="1"/>
      </cdr:nvSpPr>
      <cdr:spPr>
        <a:xfrm xmlns:a="http://schemas.openxmlformats.org/drawingml/2006/main">
          <a:off x="8863519" y="878872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908E423-3752-47EC-9DD2-C70B06E0141C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+15,7%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0.8547</cdr:x>
      <cdr:y>0.14407</cdr:y>
    </cdr:from>
    <cdr:to>
      <cdr:x>0.90903</cdr:x>
      <cdr:y>0.21041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24396C49-09B4-5267-87A2-207DDCF0A601}"/>
            </a:ext>
          </a:extLst>
        </cdr:cNvPr>
        <cdr:cNvSpPr txBox="1"/>
      </cdr:nvSpPr>
      <cdr:spPr>
        <a:xfrm xmlns:a="http://schemas.openxmlformats.org/drawingml/2006/main">
          <a:off x="9627619" y="625434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AD628F3-E5DA-4F65-B00A-19EC4ACDAA42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pPr algn="ctr"/>
            <a:t>+7,0%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0.59189</cdr:x>
      <cdr:y>0.25018</cdr:y>
    </cdr:from>
    <cdr:to>
      <cdr:x>0.64622</cdr:x>
      <cdr:y>0.31652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32B07BA-484F-2C52-425E-BB5C1BD9C7A2}"/>
            </a:ext>
          </a:extLst>
        </cdr:cNvPr>
        <cdr:cNvSpPr txBox="1"/>
      </cdr:nvSpPr>
      <cdr:spPr>
        <a:xfrm xmlns:a="http://schemas.openxmlformats.org/drawingml/2006/main">
          <a:off x="6667189" y="1086076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E2C9DCA2-0C19-4A3F-9780-C7EEBFE0728D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  <a:cs typeface="+mn-cs"/>
            </a:rPr>
            <a:pPr marL="0" indent="0" algn="ctr"/>
            <a:t>+6,8%</a:t>
          </a:fld>
          <a:endParaRPr lang="hr-HR" sz="1000" b="0" i="0" u="none" strike="noStrike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  <cdr:relSizeAnchor xmlns:cdr="http://schemas.openxmlformats.org/drawingml/2006/chartDrawing">
    <cdr:from>
      <cdr:x>0.4592</cdr:x>
      <cdr:y>0.25248</cdr:y>
    </cdr:from>
    <cdr:to>
      <cdr:x>0.51353</cdr:x>
      <cdr:y>0.31882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09FAC70A-B201-2822-2E72-402ADC4BDE71}"/>
            </a:ext>
          </a:extLst>
        </cdr:cNvPr>
        <cdr:cNvSpPr txBox="1"/>
      </cdr:nvSpPr>
      <cdr:spPr>
        <a:xfrm xmlns:a="http://schemas.openxmlformats.org/drawingml/2006/main">
          <a:off x="5172558" y="1096061"/>
          <a:ext cx="612000" cy="288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5B48D665-B061-470F-9B89-7BECFE7EE5BD}" type="TxLink">
            <a:rPr lang="en-US" sz="1000" b="0" i="0" u="none" strike="noStrike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  <a:cs typeface="+mn-cs"/>
            </a:rPr>
            <a:pPr marL="0" indent="0" algn="ctr"/>
            <a:t>+5,7%</a:t>
          </a:fld>
          <a:endParaRPr lang="hr-HR" sz="1000" b="0" i="0" u="none" strike="noStrike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0.00559</cdr:x>
      <cdr:y>0</cdr:y>
    </cdr:from>
    <cdr:to>
      <cdr:x>0.07271</cdr:x>
      <cdr:y>0.09783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B6683C1D-8749-469A-A2A8-AA089A5D5A0D}"/>
            </a:ext>
          </a:extLst>
        </cdr:cNvPr>
        <cdr:cNvSpPr txBox="1"/>
      </cdr:nvSpPr>
      <cdr:spPr>
        <a:xfrm xmlns:a="http://schemas.openxmlformats.org/drawingml/2006/main">
          <a:off x="64465" y="0"/>
          <a:ext cx="774040" cy="2451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100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1000">
              <a:solidFill>
                <a:schemeClr val="bg2">
                  <a:lumMod val="2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10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0.22058</cdr:x>
      <cdr:y>0.25169</cdr:y>
    </cdr:from>
    <cdr:to>
      <cdr:x>0.27384</cdr:x>
      <cdr:y>0.33787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36250EE-34D4-715F-BC26-F34D12CF23E9}"/>
            </a:ext>
          </a:extLst>
        </cdr:cNvPr>
        <cdr:cNvSpPr txBox="1"/>
      </cdr:nvSpPr>
      <cdr:spPr>
        <a:xfrm xmlns:a="http://schemas.openxmlformats.org/drawingml/2006/main">
          <a:off x="2534870" y="630825"/>
          <a:ext cx="612000" cy="21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39A4D0AC-CF8C-45D4-AFF0-757FC6FD069B}" type="TxLink">
            <a:rPr lang="en-US" sz="1000" b="0" i="0" u="none" strike="noStrike">
              <a:solidFill>
                <a:srgbClr val="000000"/>
              </a:solidFill>
              <a:latin typeface="Podravka Sans" pitchFamily="50" charset="0"/>
              <a:ea typeface="Podravka Sans" pitchFamily="50" charset="0"/>
              <a:cs typeface="Arial"/>
            </a:rPr>
            <a:pPr algn="ctr"/>
            <a:t>+4,2%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0.35463</cdr:x>
      <cdr:y>0.20996</cdr:y>
    </cdr:from>
    <cdr:to>
      <cdr:x>0.40789</cdr:x>
      <cdr:y>0.29614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9984F4-EFB4-2340-DA52-4AAB35B4A91B}"/>
            </a:ext>
          </a:extLst>
        </cdr:cNvPr>
        <cdr:cNvSpPr txBox="1"/>
      </cdr:nvSpPr>
      <cdr:spPr>
        <a:xfrm xmlns:a="http://schemas.openxmlformats.org/drawingml/2006/main">
          <a:off x="4075351" y="526235"/>
          <a:ext cx="612000" cy="21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FAB6A9E7-E5F7-45CE-A74A-F034B9EE9267}" type="TxLink">
            <a:rPr lang="en-US" sz="1000" b="0" i="0" u="none" strike="noStrike">
              <a:solidFill>
                <a:srgbClr val="000000"/>
              </a:solidFill>
              <a:latin typeface="Podravka Sans" pitchFamily="50" charset="0"/>
              <a:ea typeface="Podravka Sans" pitchFamily="50" charset="0"/>
              <a:cs typeface="Arial"/>
            </a:rPr>
            <a:pPr marL="0" indent="0" algn="ctr"/>
            <a:t>+8,1%</a:t>
          </a:fld>
          <a:endParaRPr lang="hr-HR" sz="1000" b="0" i="0" u="none" strike="noStrike" dirty="0">
            <a:solidFill>
              <a:srgbClr val="000000"/>
            </a:solidFill>
            <a:latin typeface="Podravka Sans" pitchFamily="50" charset="0"/>
            <a:ea typeface="Podravka Sans" pitchFamily="50" charset="0"/>
            <a:cs typeface="Arial"/>
          </a:endParaRPr>
        </a:p>
      </cdr:txBody>
    </cdr:sp>
  </cdr:relSizeAnchor>
  <cdr:relSizeAnchor xmlns:cdr="http://schemas.openxmlformats.org/drawingml/2006/chartDrawing">
    <cdr:from>
      <cdr:x>0.48923</cdr:x>
      <cdr:y>0.10899</cdr:y>
    </cdr:from>
    <cdr:to>
      <cdr:x>0.54249</cdr:x>
      <cdr:y>0.19517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A8ABEFA-8A42-4D94-083A-343996E8E002}"/>
            </a:ext>
          </a:extLst>
        </cdr:cNvPr>
        <cdr:cNvSpPr txBox="1"/>
      </cdr:nvSpPr>
      <cdr:spPr>
        <a:xfrm xmlns:a="http://schemas.openxmlformats.org/drawingml/2006/main">
          <a:off x="5622152" y="273168"/>
          <a:ext cx="612000" cy="21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922AFBDC-161F-45A2-95BD-2EF0D66593A9}" type="TxLink">
            <a:rPr lang="en-US" sz="1000" b="0" i="0" u="none" strike="noStrike">
              <a:solidFill>
                <a:srgbClr val="000000"/>
              </a:solidFill>
              <a:latin typeface="Podravka Sans" pitchFamily="50" charset="0"/>
              <a:ea typeface="Podravka Sans" pitchFamily="50" charset="0"/>
              <a:cs typeface="Arial"/>
            </a:rPr>
            <a:pPr algn="ctr"/>
            <a:t>+26,4%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0.62583</cdr:x>
      <cdr:y>0.10894</cdr:y>
    </cdr:from>
    <cdr:to>
      <cdr:x>0.67909</cdr:x>
      <cdr:y>0.19512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650D7F8-6E1F-F708-4A81-9BA9B83C05DA}"/>
            </a:ext>
          </a:extLst>
        </cdr:cNvPr>
        <cdr:cNvSpPr txBox="1"/>
      </cdr:nvSpPr>
      <cdr:spPr>
        <a:xfrm xmlns:a="http://schemas.openxmlformats.org/drawingml/2006/main">
          <a:off x="7191938" y="273043"/>
          <a:ext cx="612000" cy="21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CE6EACAE-74CD-4024-B9E8-255DD9659050}" type="TxLink">
            <a:rPr lang="en-US" sz="1000" b="0" i="0" u="none" strike="noStrike">
              <a:solidFill>
                <a:srgbClr val="000000"/>
              </a:solidFill>
              <a:latin typeface="Podravka Sans" pitchFamily="50" charset="0"/>
              <a:ea typeface="Podravka Sans" pitchFamily="50" charset="0"/>
              <a:cs typeface="Arial"/>
            </a:rPr>
            <a:pPr marL="0" indent="0" algn="ctr"/>
            <a:t>+2,2%</a:t>
          </a:fld>
          <a:endParaRPr lang="hr-HR" sz="900" dirty="0">
            <a:solidFill>
              <a:schemeClr val="bg2">
                <a:lumMod val="25000"/>
              </a:schemeClr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  <cdr:relSizeAnchor xmlns:cdr="http://schemas.openxmlformats.org/drawingml/2006/chartDrawing">
    <cdr:from>
      <cdr:x>0.75909</cdr:x>
      <cdr:y>0.07657</cdr:y>
    </cdr:from>
    <cdr:to>
      <cdr:x>0.81235</cdr:x>
      <cdr:y>0.16275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0D8D887C-94CB-0E04-8427-C4356984BE22}"/>
            </a:ext>
          </a:extLst>
        </cdr:cNvPr>
        <cdr:cNvSpPr txBox="1"/>
      </cdr:nvSpPr>
      <cdr:spPr>
        <a:xfrm xmlns:a="http://schemas.openxmlformats.org/drawingml/2006/main">
          <a:off x="8723340" y="191912"/>
          <a:ext cx="612000" cy="216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9543E98D-1DDC-44A8-A460-BDBAC0140134}" type="TxLink">
            <a:rPr lang="en-US" sz="1000" b="0" i="0" u="none" strike="noStrike">
              <a:solidFill>
                <a:srgbClr val="000000"/>
              </a:solidFill>
              <a:latin typeface="Podravka Sans" pitchFamily="50" charset="0"/>
              <a:ea typeface="Podravka Sans" pitchFamily="50" charset="0"/>
              <a:cs typeface="Arial"/>
            </a:rPr>
            <a:pPr marL="0" indent="0" algn="ctr"/>
            <a:t>+3,5%</a:t>
          </a:fld>
          <a:endParaRPr lang="hr-HR" sz="1000" b="0" i="0" u="none" strike="noStrike" dirty="0">
            <a:solidFill>
              <a:srgbClr val="000000"/>
            </a:solidFill>
            <a:latin typeface="Podravka Sans" pitchFamily="50" charset="0"/>
            <a:ea typeface="Podravka Sans" pitchFamily="50" charset="0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0.10185</cdr:y>
    </cdr:from>
    <cdr:to>
      <cdr:x>0.84309</cdr:x>
      <cdr:y>0.97685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C7151B2-E9DC-43BD-A2D0-95FBF4497508}"/>
            </a:ext>
          </a:extLst>
        </cdr:cNvPr>
        <cdr:cNvCxnSpPr/>
      </cdr:nvCxnSpPr>
      <cdr:spPr>
        <a:xfrm xmlns:a="http://schemas.openxmlformats.org/drawingml/2006/main">
          <a:off x="5802164" y="277292"/>
          <a:ext cx="0" cy="238223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0.17766</cdr:x>
      <cdr:y>0.00886</cdr:y>
    </cdr:from>
    <cdr:to>
      <cdr:x>0.82446</cdr:x>
      <cdr:y>0.08351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89579" y="25525"/>
          <a:ext cx="4330973" cy="214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Komponente</a:t>
          </a:r>
          <a:r>
            <a:rPr lang="hr-HR" sz="1200" b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 neto duga u EURm na 31. prosinca </a:t>
          </a:r>
          <a:r>
            <a:rPr lang="en-GB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20</a:t>
          </a:r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24.</a:t>
          </a:r>
          <a:endParaRPr lang="hr-HR" sz="1100" dirty="0">
            <a:solidFill>
              <a:schemeClr val="tx1">
                <a:lumMod val="65000"/>
                <a:lumOff val="35000"/>
              </a:schemeClr>
            </a:solidFill>
            <a:effectLst/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0.07701</cdr:x>
      <cdr:y>0</cdr:y>
    </cdr:from>
    <cdr:to>
      <cdr:x>0.92488</cdr:x>
      <cdr:y>0.18281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1288" y="0"/>
          <a:ext cx="5188964" cy="296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hr-HR" sz="1200" b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Valutna struktura duga na 31.</a:t>
          </a:r>
          <a:r>
            <a:rPr lang="hr-HR" sz="1200" b="1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 prosinca </a:t>
          </a:r>
          <a:r>
            <a:rPr lang="hr-HR" sz="1200" b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2024.</a:t>
          </a:r>
          <a:endParaRPr lang="hr-HR" sz="1200" b="1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0.09121</cdr:x>
      <cdr:y>0.06839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CF99C972-7ED2-F83C-20F3-45959933EF64}"/>
            </a:ext>
          </a:extLst>
        </cdr:cNvPr>
        <cdr:cNvSpPr txBox="1"/>
      </cdr:nvSpPr>
      <cdr:spPr>
        <a:xfrm xmlns:a="http://schemas.openxmlformats.org/drawingml/2006/main">
          <a:off x="0" y="0"/>
          <a:ext cx="693836" cy="1862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000" b="0" dirty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900" b="0" dirty="0" err="1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000" b="0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0.00773</cdr:x>
      <cdr:y>0.03043</cdr:y>
    </cdr:from>
    <cdr:to>
      <cdr:x>0.28843</cdr:x>
      <cdr:y>0.10812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0FEF166B-8F2A-4612-CE5C-6C3201273A15}"/>
            </a:ext>
          </a:extLst>
        </cdr:cNvPr>
        <cdr:cNvSpPr txBox="1"/>
      </cdr:nvSpPr>
      <cdr:spPr>
        <a:xfrm xmlns:a="http://schemas.openxmlformats.org/drawingml/2006/main">
          <a:off x="50770" y="50797"/>
          <a:ext cx="1843596" cy="12969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000" b="0" dirty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900" b="0" dirty="0" err="1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000" b="0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0.02348</cdr:y>
    </cdr:from>
    <cdr:to>
      <cdr:x>0.12731</cdr:x>
      <cdr:y>0.08715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19886ED1-90AC-FA83-1FA6-78F24B4A90A9}"/>
            </a:ext>
          </a:extLst>
        </cdr:cNvPr>
        <cdr:cNvSpPr txBox="1"/>
      </cdr:nvSpPr>
      <cdr:spPr>
        <a:xfrm xmlns:a="http://schemas.openxmlformats.org/drawingml/2006/main">
          <a:off x="0" y="63211"/>
          <a:ext cx="604694" cy="17145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000" b="0" dirty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900" b="0" dirty="0" err="1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000" b="0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0.00934</cdr:x>
      <cdr:y>0.01887</cdr:y>
    </cdr:from>
    <cdr:to>
      <cdr:x>0.1519</cdr:x>
      <cdr:y>0.11478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66396392-ECF7-9B78-F53C-EA29F9FAFD4B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775605" cy="25815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000" b="0" dirty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900" b="0" dirty="0" err="1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000" b="0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Podravka Sans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D58D-0541-4A67-A065-EB2375BB319B}" type="datetimeFigureOut">
              <a:rPr lang="en-US" smtClean="0">
                <a:latin typeface="Podravka Sans" pitchFamily="50" charset="0"/>
              </a:rPr>
              <a:t>5/22/2025</a:t>
            </a:fld>
            <a:endParaRPr lang="en-US" dirty="0">
              <a:latin typeface="Podravka Sans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Podravka Sans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26CF8-4C13-455D-98B8-90DD06F8740D}" type="slidenum">
              <a:rPr lang="en-US" smtClean="0">
                <a:latin typeface="Podravka Sans" pitchFamily="50" charset="0"/>
              </a:rPr>
              <a:t>‹#›</a:t>
            </a:fld>
            <a:endParaRPr lang="en-US" dirty="0">
              <a:latin typeface="Podravka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63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dravka Sans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dravka Sans" pitchFamily="50" charset="0"/>
              </a:defRPr>
            </a:lvl1pPr>
          </a:lstStyle>
          <a:p>
            <a:fld id="{C8EF2F8E-F809-41FE-AB7D-05FA6D543FF9}" type="datetimeFigureOut">
              <a:rPr lang="en-US" smtClean="0"/>
              <a:pPr/>
              <a:t>5/22/2025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dravka Sans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dravka Sans" pitchFamily="50" charset="0"/>
              </a:defRPr>
            </a:lvl1pPr>
          </a:lstStyle>
          <a:p>
            <a:fld id="{A1CC2785-5EBD-4E50-9046-D4EC04480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0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544051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203233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84414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Podravka Sans" pitchFamily="50" charset="0"/>
                <a:ea typeface="Podravka Sans" pitchFamily="50" charset="0"/>
              </a:rPr>
              <a:t>Biramo crvenu ili bijelu temu prezentacije te, sukladno tome, odgovarajući naslovni slajd.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D35AD-5AE6-4B93-A4C0-2533AB21AD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dravka Sans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dravka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29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Podravka Sans" pitchFamily="50" charset="0"/>
                <a:ea typeface="Podravka Sans" pitchFamily="50" charset="0"/>
              </a:rPr>
              <a:t>Biramo crvenu ili bijelu temu prezentacije te, sukladno tome, odgovarajući naslovni slajd.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D35AD-5AE6-4B93-A4C0-2533AB21AD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3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dravka Sans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dravka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9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914400"/>
            <a:ext cx="6964362" cy="391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1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7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9D3F7-90FC-43AD-AA2F-4BEAFD71EA26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796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dravka Sans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dravka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2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dravka Sans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dravka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5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dravka Sans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dravka Sans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37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73628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89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1" y="2672549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2" y="5963774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1"/>
            <a:ext cx="4014558" cy="3659188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15" indent="-180015">
              <a:lnSpc>
                <a:spcPts val="2201"/>
              </a:lnSpc>
              <a:spcBef>
                <a:spcPts val="0"/>
              </a:spcBef>
              <a:defRPr sz="1201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2487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7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5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4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6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9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7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6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8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5"/>
            <a:ext cx="9092134" cy="73668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1544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53D6CB-72B6-3E68-4221-3AED227CAC54}"/>
              </a:ext>
            </a:extLst>
          </p:cNvPr>
          <p:cNvSpPr txBox="1">
            <a:spLocks/>
          </p:cNvSpPr>
          <p:nvPr userDrawn="1"/>
        </p:nvSpPr>
        <p:spPr>
          <a:xfrm>
            <a:off x="11303184" y="6356353"/>
            <a:ext cx="805472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ACC643-CE96-46C3-B134-2C5E7D871124}" type="slidenum">
              <a:rPr lang="en-GB" sz="1201" smtClean="0"/>
              <a:pPr/>
              <a:t>‹#›</a:t>
            </a:fld>
            <a:endParaRPr lang="en-GB" sz="1201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21F4204-C73F-CC87-0978-75CC9C913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7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D1AC094-AD42-82D7-02BA-C16DB465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5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FC563A-5ACF-E890-1A9A-83E87CE6C2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4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F55A6-C655-07D1-C938-66C8700479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6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4081DAE-28AD-9E18-38C8-6E203A4B11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9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3D8F11E-4604-DFED-6681-B8889FD659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7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75BA802-8432-E3B6-F4D2-830CEEBDA1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6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A3F09CC-C659-A20C-535A-79368C90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8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2C92CBC-3BAC-1E1C-FB5C-E8D88BE893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B10CD-B3D7-414C-9399-6937A290A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ED421-13E5-FC52-F826-143A5AA4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8694574-9988-3BC5-1ABC-9005A50E2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FBB930B-BEBC-CBF0-139D-E45B9D80A2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5"/>
            <a:ext cx="9092134" cy="73668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1266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19925" y="6594609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528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5750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3289" y="6593173"/>
            <a:ext cx="44678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1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33288" y="6599751"/>
            <a:ext cx="40073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7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0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19925" y="6594609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26240" y="6597352"/>
            <a:ext cx="1546357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8004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5750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3289" y="6593173"/>
            <a:ext cx="446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26240" y="6597352"/>
            <a:ext cx="1546357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3941910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33288" y="6599751"/>
            <a:ext cx="4007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2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sr-Latn-RS" dirty="0"/>
              <a:t>28. veljače 2023.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84000" y="6588000"/>
            <a:ext cx="1546357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174508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4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588000"/>
            <a:ext cx="672075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84000" y="6588000"/>
            <a:ext cx="1546357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05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crveni">
    <p:bg>
      <p:bgPr>
        <a:solidFill>
          <a:srgbClr val="DB3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FDAF82-1698-AB50-0DBB-C05E2D816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124140" cy="205418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863F12-050E-CD0D-59A5-647BC37DD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973397"/>
            <a:ext cx="9124140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9366BF7-9524-29D1-CAEC-CA8EAB5A9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5" y="5874106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0" i="1">
                <a:solidFill>
                  <a:schemeClr val="bg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92AE87-D9DC-36EE-4D0E-0C86D878A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8" y="5227239"/>
            <a:ext cx="2537152" cy="797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7E0C9D-8204-8B14-A9C5-4F9C660A1B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3747"/>
            <a:ext cx="1636837" cy="3295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AC2E9-033D-6989-F8D7-3D9EA6BFD6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45" y="1154004"/>
            <a:ext cx="1004446" cy="4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3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bije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37608E-AD59-3F1D-ADBA-5074A24FB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124140" cy="205418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BF16B6A-8274-B696-ACE3-63A608C744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49" y="2973397"/>
            <a:ext cx="9124139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tx2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A14DCA-A260-6D37-C6E7-AD6560440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5" y="5874106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0" i="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93414-0ED5-DC3E-A12B-F5252B3AC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338" y="5227239"/>
            <a:ext cx="2537152" cy="797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7486D-EC13-5458-2DBB-4458D8C8A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823747"/>
            <a:ext cx="1636836" cy="3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8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7C3AD-AF77-FAA4-AA32-96D094C404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8330" y="2599293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01. Prvi dio prezentacije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E7F8A6-F691-E083-6DF0-FBB5A2554F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8329" y="3312033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02. Drugi dio prezentacije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C5FF1F1-12AF-85C4-267E-53DBA281CD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8330" y="4015906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03. Treći dio prezentacije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372D283-3492-8315-B4F8-B8AB1E848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329" y="4728646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04. Četvrti dio prezentacije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C806FC3-5BC2-4947-D81E-F14E87DC35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8330" y="5432519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05. Peti dio prezentacije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2A6B0-A2B7-E3D4-206A-396B3688B013}"/>
              </a:ext>
            </a:extLst>
          </p:cNvPr>
          <p:cNvSpPr txBox="1"/>
          <p:nvPr userDrawn="1"/>
        </p:nvSpPr>
        <p:spPr>
          <a:xfrm>
            <a:off x="1785026" y="1215731"/>
            <a:ext cx="40745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500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Sadržaj</a:t>
            </a:r>
            <a:endParaRPr lang="en-GB" sz="5500" dirty="0">
              <a:solidFill>
                <a:schemeClr val="tx2"/>
              </a:solidFill>
              <a:latin typeface="Podravka Sans Bold" pitchFamily="50" charset="0"/>
              <a:ea typeface="Podravka Sans Bold" pitchFamily="50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182812-9CEC-5ED4-8815-9CE74D5E1C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06690" y="2515858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0351367-A2D5-5935-5264-252CFDA92F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6690" y="3223111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ACC3E5-7D4D-5996-C9CB-FD981BD4AD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06690" y="3931895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ABC2AC64-2699-5583-E740-AAE5574F7B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6690" y="4639724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A51BEC86-20E0-F39C-0184-EE1EC813F6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06690" y="5348461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4544C4-C039-C127-DE28-FE0BC601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EDCC1-7677-D2F7-0AF0-72ADDF0C5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26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sa ikon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B215451-1A42-F50A-DDA0-163AB605B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097707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2029BD-9E96-A57A-C40A-69FDC1246A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146641"/>
            <a:ext cx="9097708" cy="218913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12377-BE12-D6C1-EB6D-2249BC94D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9EF0B-F1BB-0D01-5CF7-04EF42C933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73" y="4645674"/>
            <a:ext cx="570334" cy="546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16955-80AD-26F0-17E9-5F9C2951E9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19" y="4685112"/>
            <a:ext cx="594602" cy="467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7774C0-6096-FC71-935D-E6092F5416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33" y="4622922"/>
            <a:ext cx="594602" cy="591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A1B5D-511D-76CD-0155-9032022069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47" y="4644158"/>
            <a:ext cx="594602" cy="549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271F77-4AA8-21C0-387B-F5ADC2E451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1" y="4633540"/>
            <a:ext cx="497524" cy="57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7D6C35-2BBE-E142-B536-7FB0C86C0E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97" y="4644158"/>
            <a:ext cx="600669" cy="549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01375-2AE7-E4F5-A397-DD641F1A30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78" y="4683596"/>
            <a:ext cx="470221" cy="47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5074F1-A6BB-2536-86FA-5386A202B1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11" y="4685112"/>
            <a:ext cx="640108" cy="4671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A5AB10-EC99-A11B-53E4-D2C93A023F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31" y="4683596"/>
            <a:ext cx="579434" cy="470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CF803E-18A3-180D-196C-C6E6F58C880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75" y="4685112"/>
            <a:ext cx="552132" cy="467188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93B03246-0CB3-2BCD-9EBD-9E97BB0DBA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Ikone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85325A-8AD6-B3E0-E16A-5000777B00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9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l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6BCF7A-2F34-032D-272B-408BDFC2C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326"/>
            <a:ext cx="2205313" cy="44399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E9C0AA-CFC4-CCC4-E349-0B83CB432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283344" cy="20598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E51FF72-92C1-7EE2-2F96-A6774DAAE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4" y="3942601"/>
            <a:ext cx="8137680" cy="205989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95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01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277C4-645B-ED0B-F395-5544720A4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527" y="6253650"/>
            <a:ext cx="736786" cy="2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7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C15BDD4-0A48-8DE3-60CF-33CD82E6D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712200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CE8440-CE4C-F194-20F6-14039E6906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01546"/>
            <a:ext cx="8712200" cy="36020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8216D-4D0F-50D6-48E0-E535986EB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BD97ED-D601-6E56-78D7-D77BA1A6B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36EEC-11DA-3E73-8364-4A3D7DD57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87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328210-894A-5198-DC20-A9DE2B50D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A1DAD01-F1EB-B6E0-B68D-8442F4FF7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618647-3429-F8DF-7D9C-10EA2B220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A560FDC-D454-3517-7219-ACDE1BD435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A3E0D6-7DBF-FC2D-3611-7A20E66B4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E336C-0C9F-6309-29C8-18A98C34F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46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A969EBE-FEB0-A9E9-E6FB-BFDEA62FF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25B074-2713-36AD-F98F-FCF9BF4BD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3C144-6DFA-E84E-14F2-CEEE5FA07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88FA74-6E4D-7935-A409-245E6D593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B401C6D-FDC4-7621-A3C1-3C05F2200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866B4F9-C083-C6AA-7873-E6A1E7201F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C7B41-69A1-F58F-99D1-BCF8E72A6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98F3292-F5C5-4742-E01A-06C115B61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182C57B-E86A-CD82-C5C8-636B1C0AD8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3022406"/>
            <a:ext cx="4236060" cy="3084973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6DF9A-3919-16B7-0B38-FEB4384E0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FDF2440-8A88-FA15-BE65-28CBF381B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8065B7-4104-42A2-956F-6C496BC3C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3022406"/>
            <a:ext cx="4236060" cy="3084974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F3CDDC1-A79A-D965-29ED-7CC8811D70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13AEC7-3430-6A68-9C8A-895A19ADA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9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5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92C9559-4D5B-A1CB-84C0-387F5990BC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58C518A-65F9-793D-0406-01CE532EE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3022406"/>
            <a:ext cx="4236060" cy="3084973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23B6-84DE-4561-C729-2EB39779D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2114EB9-1DEF-7100-9455-E01FB08A2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2DBB22-D524-854C-C81C-F0F7F74E3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3022406"/>
            <a:ext cx="4236060" cy="3084974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2ACA926-D4F2-2084-86D1-8B96BAD8D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700A9-10AD-4072-21DD-D594B2B27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6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86B10B-918D-24F7-CE4F-58227FEC3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88830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DE9C1E-F8C7-D9B0-817C-398FD3F96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FA225D4-8234-30CE-E916-92D3DB6C53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75F74B-6B46-877A-0107-444F517AD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80" y="2806021"/>
            <a:ext cx="3762804" cy="355032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E2BD385-FEC0-4C88-F085-31009B5CA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1154" y="2806021"/>
            <a:ext cx="3762804" cy="355033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D74EF53-DD4C-E511-4A8F-4379CB4B6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5"/>
            <a:ext cx="8888304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9CE76-4900-4F33-CBA6-DE1D970C8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7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322671-3F5A-0788-E2DD-3CF882C0D127}"/>
              </a:ext>
            </a:extLst>
          </p:cNvPr>
          <p:cNvSpPr/>
          <p:nvPr userDrawn="1"/>
        </p:nvSpPr>
        <p:spPr>
          <a:xfrm>
            <a:off x="1849069" y="3028715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EDB942-D018-7C94-A8BE-366E91F9FE8F}"/>
              </a:ext>
            </a:extLst>
          </p:cNvPr>
          <p:cNvSpPr/>
          <p:nvPr userDrawn="1"/>
        </p:nvSpPr>
        <p:spPr>
          <a:xfrm>
            <a:off x="6964694" y="3028715"/>
            <a:ext cx="4526128" cy="335379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458A72D-4001-7AEF-4145-E6E8B5B3A4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0C7826-65C1-BC4F-A61E-BB41D29D6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3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C0BE7-3837-124A-9DB5-39FDD4E5A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97DE47-4928-9B19-C247-91678F7823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E5C9B31-AA76-F435-FAD7-FCDE7508F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4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7374972-DFF3-61C7-EF04-45FF6485E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2A8A3-149B-981D-9BCA-16304323D4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98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CB6DA-90E0-9646-7339-BE7360D00C92}"/>
              </a:ext>
            </a:extLst>
          </p:cNvPr>
          <p:cNvSpPr/>
          <p:nvPr userDrawn="1"/>
        </p:nvSpPr>
        <p:spPr>
          <a:xfrm>
            <a:off x="1849069" y="3028715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03328-80D8-9DA6-E302-0DF65B427ECF}"/>
              </a:ext>
            </a:extLst>
          </p:cNvPr>
          <p:cNvSpPr/>
          <p:nvPr userDrawn="1"/>
        </p:nvSpPr>
        <p:spPr>
          <a:xfrm>
            <a:off x="6971338" y="3028714"/>
            <a:ext cx="4526128" cy="33537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AA709A9-2F97-5C8A-DAD5-760DC4E7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0E6A41F-087B-5C1E-BFA8-AB23FA4E6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3" y="3367365"/>
            <a:ext cx="4083922" cy="3015146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AFDBB-73B0-02D6-8EB4-F226C08A1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230B0C9-F7F2-0E71-B9A6-2CA3325E71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0EAF369-0E18-DC17-6E72-25FAFDE6C7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4" y="3367365"/>
            <a:ext cx="4083922" cy="3015146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69CF58B-862C-75B5-82D4-DED8B4A1F0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0BE54-A8CE-9FB5-193F-41A63788DC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1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1 kol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C6BD85-DDDA-AF40-932D-B71D0FCBDCD6}"/>
              </a:ext>
            </a:extLst>
          </p:cNvPr>
          <p:cNvSpPr/>
          <p:nvPr userDrawn="1"/>
        </p:nvSpPr>
        <p:spPr>
          <a:xfrm>
            <a:off x="2866293" y="2895600"/>
            <a:ext cx="7643445" cy="3346938"/>
          </a:xfrm>
          <a:prstGeom prst="roundRect">
            <a:avLst>
              <a:gd name="adj" fmla="val 15714"/>
            </a:avLst>
          </a:prstGeom>
          <a:solidFill>
            <a:schemeClr val="tx2"/>
          </a:solidFill>
          <a:ln w="168275" cap="flat" cmpd="sng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6F98D-1EBD-E87B-F3D2-5BBD7E8B5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167" y="3270979"/>
            <a:ext cx="6529144" cy="2672621"/>
          </a:xfrm>
          <a:prstGeom prst="rect">
            <a:avLst/>
          </a:prstGeo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7DF801-46E6-DEB5-D797-3293AD0AF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586FB-7E12-166E-5B66-E14800F2F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EA92A7-8242-0485-F847-C14F4BF03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412CBE-00B7-6A0F-BAD1-7575FF2EB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43" y="3038277"/>
            <a:ext cx="767441" cy="560123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DE23A10-09B7-CC37-E93F-4E4E1B9E0B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F2228-F49B-9D50-B74C-A3D712867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0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djetel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25423C-CAF0-503B-6601-128DC3B2D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530492"/>
            <a:ext cx="9314094" cy="172783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3CC136-BCB2-B32D-F720-070DCD510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4599679"/>
            <a:ext cx="9314094" cy="16190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DA694-9C5E-0D90-2541-D0921CC7D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0A290C-8C86-1CD0-2187-916E2739FA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0" y="1019532"/>
            <a:ext cx="2060890" cy="48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2 podnaslova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43F664-F928-6494-7070-9EBF7AA0C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FE035A6-E8A0-7858-D125-E73F29EAD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2876C0-D8FD-D1F8-ED87-FF0520096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3697B6-8579-DFD7-4DAF-DF500A0962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A5D0910-8D5E-136D-890B-81572E2684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D889989-DA9C-6A51-0591-F435DA5A1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EABD020-FB9E-C58B-1FBA-67ED12AA0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CF6B0-F2AD-94C2-3C36-4884B1B52A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0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3E5D84-B49B-B352-6BD1-CEF30DB23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4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1B4EF6E-C9EF-8799-9566-B982243D1D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846499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D879E8C-729F-BD0F-DA03-A138C47C3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568BA-2B2B-466A-277C-E9CA9AA264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EAD7C8-DDF4-7397-3D54-89EE91341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02EEB3-E3DB-CC71-916B-DB9A7BD145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846499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37D3E-C641-821E-E81B-F90E6D6BE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6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516DBB-66C1-652E-D171-2A2F05271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C5C150C-880C-569B-2970-21123C4527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4932456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BFBB82F-E687-6221-807B-8C8B4CBC9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6D802-264B-7900-9655-936249C3C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A564B24-A3B3-EA1C-750D-7FE1BC58F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4BB2A0-28D0-E82B-565D-B9FF220DCE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3245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E8087-A2CD-2491-EA98-0D19A00D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1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4952626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5262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2E42E-D280-4CB7-0043-BF9F022016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3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699" y="0"/>
            <a:ext cx="4848301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972797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72797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BEC2F-7DB7-744A-BC40-184EA562F0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0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699" y="0"/>
            <a:ext cx="48483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999691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9969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E101D-321F-0AD9-4B0D-7EE15857BE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710" y="0"/>
            <a:ext cx="4848278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5006415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500641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A0AC1-94E2-8837-FF17-9B1414DF9E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56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28111-A989-1160-62BA-BB63AC1F1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80BA98-63FC-3661-82EB-73FD5700F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3552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D4493F-0C28-42CA-4F04-997195E0E0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527554"/>
            <a:ext cx="9312809" cy="103552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EE748-0076-3E0D-81A2-20B3E8D9B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58" y="1963615"/>
            <a:ext cx="10331041" cy="4256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2D44E-26B0-0BB3-9059-8AACA54A7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A591BF8-7516-39DE-9545-60A68432FF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A895CD-EB63-7DD6-AB47-A3E052D949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C3ADD7-DDC1-3302-A7ED-3E3216F9E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FDB663-9289-844F-B436-15C53E67E3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AFC3D39-69DB-CC2A-39AC-B0C001A1F3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7494CB-0D36-091F-BA5B-1C799B108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866B8-59D3-8DC3-4FDB-277853FD9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00" y="6418799"/>
            <a:ext cx="607359" cy="19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75C2-54EA-A046-DB41-CFE54BF96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5659"/>
            <a:ext cx="633110" cy="12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1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C02079-1254-AF67-1F44-F1BC59FDC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09C7528-EC8D-B1CC-776B-34A52AD98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5AE0B-1F85-31E3-B454-951D8F3BF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05AC1-0FF0-F95A-6C5D-72745391D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0A66-BBA0-88F0-0374-24455E553C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5347F7C-ECCA-CD7D-0381-1E93F36AD8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210FE50-B10A-1A95-4E5E-C85AD87C5A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8A565-C5D0-3B4E-6C36-1AEC8169D8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0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a - Poslovan taj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609" y="85727"/>
            <a:ext cx="10765765" cy="63342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B8D7D-982B-4B4B-200A-8AB8A7A3C4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2184" y="193486"/>
            <a:ext cx="1004445" cy="4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31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4" y="5688107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4" y="2218765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422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Tabl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7" y="2218764"/>
            <a:ext cx="2870948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0" y="2749550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869467"/>
            <a:ext cx="4112182" cy="7366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262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ica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0" y="2672547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963771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0"/>
            <a:ext cx="4014558" cy="3659187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00" indent="-180000">
              <a:lnSpc>
                <a:spcPts val="22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3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8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ijed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287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5" y="1930400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482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1D6CA40-4729-D4AD-2682-CBD180F3A5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8844F-5443-2E69-202D-979FAD77D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18137"/>
            <a:ext cx="1640542" cy="330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29F9C-43B9-3F8A-5EA2-6C8008E80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49" y="5225010"/>
            <a:ext cx="2540813" cy="7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50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BFA3E7C-6D68-C197-0295-8FCAD3217E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E1890-5BAC-5B9F-F3C2-49399D373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18139"/>
            <a:ext cx="1640542" cy="3302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51144-CC4D-8CA8-51E8-D73140A90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49" y="5225010"/>
            <a:ext cx="2540813" cy="7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4" y="5688107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4" y="2218765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810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5" y="1930400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261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7" y="2218764"/>
            <a:ext cx="2870948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0" y="2749550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869467"/>
            <a:ext cx="4112182" cy="7366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88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0" y="2672547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963771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0"/>
            <a:ext cx="4014558" cy="3659187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00" indent="-180000">
              <a:lnSpc>
                <a:spcPts val="22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699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720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53D6CB-72B6-3E68-4221-3AED227CAC54}"/>
              </a:ext>
            </a:extLst>
          </p:cNvPr>
          <p:cNvSpPr txBox="1">
            <a:spLocks/>
          </p:cNvSpPr>
          <p:nvPr userDrawn="1"/>
        </p:nvSpPr>
        <p:spPr>
          <a:xfrm>
            <a:off x="11303184" y="6356350"/>
            <a:ext cx="80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21F4204-C73F-CC87-0978-75CC9C913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D1AC094-AD42-82D7-02BA-C16DB465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FC563A-5ACF-E890-1A9A-83E87CE6C2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F55A6-C655-07D1-C938-66C8700479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4081DAE-28AD-9E18-38C8-6E203A4B11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3D8F11E-4604-DFED-6681-B8889FD659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75BA802-8432-E3B6-F4D2-830CEEBDA1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A3F09CC-C659-A20C-535A-79368C90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2C92CBC-3BAC-1E1C-FB5C-E8D88BE893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B10CD-B3D7-414C-9399-6937A290A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ED421-13E5-FC52-F826-143A5AA4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8694574-9988-3BC5-1ABC-9005A50E2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FBB930B-BEBC-CBF0-139D-E45B9D80A2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3579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72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3289" y="6593173"/>
            <a:ext cx="446784" cy="365125"/>
          </a:xfrm>
          <a:prstGeom prst="rect">
            <a:avLst/>
          </a:prstGeom>
        </p:spPr>
        <p:txBody>
          <a:bodyPr/>
          <a:lstStyle/>
          <a:p>
            <a:fld id="{0E7DDE43-3D36-4BD8-98DC-977E4410F8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52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crveni">
    <p:bg>
      <p:bgPr>
        <a:solidFill>
          <a:srgbClr val="DB3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FDAF82-1698-AB50-0DBB-C05E2D816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2" y="214123"/>
            <a:ext cx="9124140" cy="205418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1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863F12-050E-CD0D-59A5-647BC37DD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973398"/>
            <a:ext cx="9124140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1">
                <a:solidFill>
                  <a:schemeClr val="bg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9366BF7-9524-29D1-CAEC-CA8EAB5A9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9" y="5874110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1" i="1">
                <a:solidFill>
                  <a:schemeClr val="bg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92AE87-D9DC-36EE-4D0E-0C86D878A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8" y="5227242"/>
            <a:ext cx="2537152" cy="797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7E0C9D-8204-8B14-A9C5-4F9C660A1B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823747"/>
            <a:ext cx="1636837" cy="3295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AC2E9-033D-6989-F8D7-3D9EA6BFD6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45" y="1154005"/>
            <a:ext cx="1004447" cy="4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81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bije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37608E-AD59-3F1D-ADBA-5074A24FB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2" y="214123"/>
            <a:ext cx="9124140" cy="205418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BF16B6A-8274-B696-ACE3-63A608C744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1" y="2973398"/>
            <a:ext cx="9124139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1">
                <a:solidFill>
                  <a:schemeClr val="tx2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A14DCA-A260-6D37-C6E7-AD6560440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9" y="5874110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1" i="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93414-0ED5-DC3E-A12B-F5252B3AC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338" y="5227239"/>
            <a:ext cx="2537152" cy="797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7486D-EC13-5458-2DBB-4458D8C8A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823747"/>
            <a:ext cx="1636836" cy="3295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2B9B3-F36F-4C06-BA76-8C38FC2C0E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7848" y="1154005"/>
            <a:ext cx="1004446" cy="4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2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7C3AD-AF77-FAA4-AA32-96D094C404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8330" y="2599295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01. Prvi dio prezentacije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E7F8A6-F691-E083-6DF0-FBB5A2554F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8329" y="3312035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02. Drugi dio prezentacije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C5FF1F1-12AF-85C4-267E-53DBA281CD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8330" y="4015908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03. Treći dio prezentacije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372D283-3492-8315-B4F8-B8AB1E848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329" y="4728648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04. Četvrti dio prezentacije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C806FC3-5BC2-4947-D81E-F14E87DC35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8330" y="5432521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05. Peti dio prezentacije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2A6B0-A2B7-E3D4-206A-396B3688B013}"/>
              </a:ext>
            </a:extLst>
          </p:cNvPr>
          <p:cNvSpPr txBox="1"/>
          <p:nvPr userDrawn="1"/>
        </p:nvSpPr>
        <p:spPr>
          <a:xfrm>
            <a:off x="1785027" y="1215733"/>
            <a:ext cx="4074566" cy="93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501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Sadržaj</a:t>
            </a:r>
            <a:endParaRPr lang="en-GB" sz="5501" dirty="0">
              <a:solidFill>
                <a:schemeClr val="tx2"/>
              </a:solidFill>
              <a:latin typeface="Podravka Sans Bold" pitchFamily="50" charset="0"/>
              <a:ea typeface="Podravka Sans Bold" pitchFamily="50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182812-9CEC-5ED4-8815-9CE74D5E1C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06692" y="2515860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0351367-A2D5-5935-5264-252CFDA92F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6692" y="3223113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ACC3E5-7D4D-5996-C9CB-FD981BD4AD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06692" y="3931896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ABC2AC64-2699-5583-E740-AAE5574F7B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6692" y="4639724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A51BEC86-20E0-F39C-0184-EE1EC813F6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06692" y="5348461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4544C4-C039-C127-DE28-FE0BC601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EDCC1-7677-D2F7-0AF0-72ADDF0C5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194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sa ikon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B215451-1A42-F50A-DDA0-163AB605B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3" y="527554"/>
            <a:ext cx="9097707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2029BD-9E96-A57A-C40A-69FDC1246A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146644"/>
            <a:ext cx="9097708" cy="218913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12377-BE12-D6C1-EB6D-2249BC94D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9EF0B-F1BB-0D01-5CF7-04EF42C933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73" y="4645676"/>
            <a:ext cx="570334" cy="546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16955-80AD-26F0-17E9-5F9C2951E9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21" y="4685114"/>
            <a:ext cx="594603" cy="467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7774C0-6096-FC71-935D-E6092F5416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34" y="4622925"/>
            <a:ext cx="594603" cy="591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A1B5D-511D-76CD-0155-9032022069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49" y="4644161"/>
            <a:ext cx="594603" cy="549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271F77-4AA8-21C0-387B-F5ADC2E451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3" y="4633541"/>
            <a:ext cx="497524" cy="570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7D6C35-2BBE-E142-B536-7FB0C86C0E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99" y="4644161"/>
            <a:ext cx="600669" cy="549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01375-2AE7-E4F5-A397-DD641F1A30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0" y="4683599"/>
            <a:ext cx="470221" cy="47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5074F1-A6BB-2536-86FA-5386A202B1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11" y="4685114"/>
            <a:ext cx="640108" cy="4671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A5AB10-EC99-A11B-53E4-D2C93A023F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33" y="4683599"/>
            <a:ext cx="579434" cy="470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CF803E-18A3-180D-196C-C6E6F58C880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77" y="4685114"/>
            <a:ext cx="552132" cy="467188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93B03246-0CB3-2BCD-9EBD-9E97BB0DBA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Ikone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85325A-8AD6-B3E0-E16A-5000777B00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8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l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6BCF7A-2F34-032D-272B-408BDFC2C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4327"/>
            <a:ext cx="2205314" cy="44399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E9C0AA-CFC4-CCC4-E349-0B83CB432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2" y="214126"/>
            <a:ext cx="9283344" cy="20598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1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E51FF72-92C1-7EE2-2F96-A6774DAAE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3" y="3942604"/>
            <a:ext cx="8137680" cy="205989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9501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01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277C4-645B-ED0B-F395-5544720A4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527" y="6253652"/>
            <a:ext cx="736786" cy="2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74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8216D-4D0F-50D6-48E0-E535986EB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BD97ED-D601-6E56-78D7-D77BA1A6B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36EEC-11DA-3E73-8364-4A3D7DD57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E0B903-3F60-71DF-0DA4-D5C33C93B9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0266" y="527554"/>
            <a:ext cx="8712200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703FEB-5BE0-EF0C-ADB2-1A2B3BCBD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0266" y="2501546"/>
            <a:ext cx="8712200" cy="36020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639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C15BDD4-0A48-8DE3-60CF-33CD82E6D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712200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CE8440-CE4C-F194-20F6-14039E6906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01546"/>
            <a:ext cx="8712200" cy="36020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BD97ED-D601-6E56-78D7-D77BA1A6B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36EEC-11DA-3E73-8364-4A3D7DD57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37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slov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C15BDD4-0A48-8DE3-60CF-33CD82E6D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712200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CE8440-CE4C-F194-20F6-14039E6906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01546"/>
            <a:ext cx="8712200" cy="36020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BD97ED-D601-6E56-78D7-D77BA1A6B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36EEC-11DA-3E73-8364-4A3D7DD57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184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53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A560FDC-D454-3517-7219-ACDE1BD435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E336C-0C9F-6309-29C8-18A98C34F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D77ED8A-7238-44DF-1BCF-8382DE2FAC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0266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882B84-F46C-BCBF-29A2-79E49191B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0265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DD2BDD7-D3E4-A4E8-1D8A-C0DF8B1E27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340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26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71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A969EBE-FEB0-A9E9-E6FB-BFDEA62FF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25B074-2713-36AD-F98F-FCF9BF4BD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3C144-6DFA-E84E-14F2-CEEE5FA07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88FA74-6E4D-7935-A409-245E6D593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B401C6D-FDC4-7621-A3C1-3C05F2200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2792061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866B4F9-C083-C6AA-7873-E6A1E7201F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2129058"/>
            <a:ext cx="9092133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C7B41-69A1-F58F-99D1-BCF8E72A6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03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pod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A969EBE-FEB0-A9E9-E6FB-BFDEA62FF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25B074-2713-36AD-F98F-FCF9BF4BD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88FA74-6E4D-7935-A409-245E6D593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B401C6D-FDC4-7621-A3C1-3C05F2200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2792061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866B4F9-C083-C6AA-7873-E6A1E7201F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2129058"/>
            <a:ext cx="9092133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C7B41-69A1-F58F-99D1-BCF8E72A6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50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98F3292-F5C5-4742-E01A-06C115B61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182C57B-E86A-CD82-C5C8-636B1C0AD8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3022407"/>
            <a:ext cx="4236060" cy="3084973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FDF2440-8A88-FA15-BE65-28CBF381B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8065B7-4104-42A2-956F-6C496BC3C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3022407"/>
            <a:ext cx="4236060" cy="3084974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F3CDDC1-A79A-D965-29ED-7CC8811D70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2129058"/>
            <a:ext cx="9092133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13AEC7-3430-6A68-9C8A-895A19ADA5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72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92C9559-4D5B-A1CB-84C0-387F5990BC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58C518A-65F9-793D-0406-01CE532EE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3022407"/>
            <a:ext cx="4236060" cy="3084973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23B6-84DE-4561-C729-2EB39779D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2114EB9-1DEF-7100-9455-E01FB08A2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2DBB22-D524-854C-C81C-F0F7F74E3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3022407"/>
            <a:ext cx="4236060" cy="3084974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2ACA926-D4F2-2084-86D1-8B96BAD8D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2129058"/>
            <a:ext cx="9092133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700A9-10AD-4072-21DD-D594B2B27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98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86B10B-918D-24F7-CE4F-58227FEC3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3" y="527554"/>
            <a:ext cx="8888303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DE9C1E-F8C7-D9B0-817C-398FD3F96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FA225D4-8234-30CE-E916-92D3DB6C53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75F74B-6B46-877A-0107-444F517AD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81" y="2806023"/>
            <a:ext cx="3762804" cy="355032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25" indent="-288025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E2BD385-FEC0-4C88-F085-31009B5CA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1155" y="2806023"/>
            <a:ext cx="3762804" cy="355033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25" indent="-288025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D74EF53-DD4C-E511-4A8F-4379CB4B6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8888304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9CE76-4900-4F33-CBA6-DE1D970C8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5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322671-3F5A-0788-E2DD-3CF882C0D127}"/>
              </a:ext>
            </a:extLst>
          </p:cNvPr>
          <p:cNvSpPr/>
          <p:nvPr userDrawn="1"/>
        </p:nvSpPr>
        <p:spPr>
          <a:xfrm>
            <a:off x="1849069" y="3028717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EDB942-D018-7C94-A8BE-366E91F9FE8F}"/>
              </a:ext>
            </a:extLst>
          </p:cNvPr>
          <p:cNvSpPr/>
          <p:nvPr userDrawn="1"/>
        </p:nvSpPr>
        <p:spPr>
          <a:xfrm>
            <a:off x="6964694" y="3028717"/>
            <a:ext cx="4526128" cy="335379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458A72D-4001-7AEF-4145-E6E8B5B3A4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77478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0C7826-65C1-BC4F-A61E-BB41D29D6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5" y="3367368"/>
            <a:ext cx="4083922" cy="3015148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C0BE7-3837-124A-9DB5-39FDD4E5A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97DE47-4928-9B19-C247-91678F7823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E5C9B31-AA76-F435-FAD7-FCDE7508F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6" y="3367368"/>
            <a:ext cx="4083922" cy="3015148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7374972-DFF3-61C7-EF04-45FF6485E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9774784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2A8A3-149B-981D-9BCA-16304323D4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25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CB6DA-90E0-9646-7339-BE7360D00C92}"/>
              </a:ext>
            </a:extLst>
          </p:cNvPr>
          <p:cNvSpPr/>
          <p:nvPr userDrawn="1"/>
        </p:nvSpPr>
        <p:spPr>
          <a:xfrm>
            <a:off x="1849069" y="3028717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03328-80D8-9DA6-E302-0DF65B427ECF}"/>
              </a:ext>
            </a:extLst>
          </p:cNvPr>
          <p:cNvSpPr/>
          <p:nvPr userDrawn="1"/>
        </p:nvSpPr>
        <p:spPr>
          <a:xfrm>
            <a:off x="6971338" y="3028716"/>
            <a:ext cx="4526128" cy="33537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AA709A9-2F97-5C8A-DAD5-760DC4E7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77478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0E6A41F-087B-5C1E-BFA8-AB23FA4E6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5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AFDBB-73B0-02D6-8EB4-F226C08A1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230B0C9-F7F2-0E71-B9A6-2CA3325E71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0EAF369-0E18-DC17-6E72-25FAFDE6C7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6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28" indent="-324028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69CF58B-862C-75B5-82D4-DED8B4A1F0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9774784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0BE54-A8CE-9FB5-193F-41A63788DC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3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1 kol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C6BD85-DDDA-AF40-932D-B71D0FCBDCD6}"/>
              </a:ext>
            </a:extLst>
          </p:cNvPr>
          <p:cNvSpPr/>
          <p:nvPr userDrawn="1"/>
        </p:nvSpPr>
        <p:spPr>
          <a:xfrm>
            <a:off x="2866293" y="2895600"/>
            <a:ext cx="7643445" cy="3346938"/>
          </a:xfrm>
          <a:prstGeom prst="roundRect">
            <a:avLst>
              <a:gd name="adj" fmla="val 15714"/>
            </a:avLst>
          </a:prstGeom>
          <a:solidFill>
            <a:schemeClr val="tx2"/>
          </a:solidFill>
          <a:ln w="168275" cap="flat" cmpd="sng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6F98D-1EBD-E87B-F3D2-5BBD7E8B5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167" y="3270980"/>
            <a:ext cx="6529144" cy="2672622"/>
          </a:xfrm>
          <a:prstGeom prst="rect">
            <a:avLst/>
          </a:prstGeom>
        </p:spPr>
        <p:txBody>
          <a:bodyPr/>
          <a:lstStyle>
            <a:lvl1pPr marL="288025" indent="-288025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7DF801-46E6-DEB5-D797-3293AD0AF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527554"/>
            <a:ext cx="977478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586FB-7E12-166E-5B66-E14800F2F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EA92A7-8242-0485-F847-C14F4BF03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412CBE-00B7-6A0F-BAD1-7575FF2EB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46" y="3038278"/>
            <a:ext cx="767441" cy="560124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DE23A10-09B7-CC37-E93F-4E4E1B9E0B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9774784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F2228-F49B-9D50-B74C-A3D712867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djetel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25423C-CAF0-503B-6601-128DC3B2D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530492"/>
            <a:ext cx="9314094" cy="172783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3CC136-BCB2-B32D-F720-070DCD510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4599682"/>
            <a:ext cx="9314094" cy="161908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1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DA694-9C5E-0D90-2541-D0921CC7D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0A290C-8C86-1CD0-2187-916E2739FA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1" y="1019532"/>
            <a:ext cx="2060890" cy="48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77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2 podnaslova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43F664-F928-6494-7070-9EBF7AA0C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FE035A6-E8A0-7858-D125-E73F29EAD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2876C0-D8FD-D1F8-ED87-FF0520096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3697B6-8579-DFD7-4DAF-DF500A0962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A5D0910-8D5E-136D-890B-81572E2684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2792061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D889989-DA9C-6A51-0591-F435DA5A1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EABD020-FB9E-C58B-1FBA-67ED12AA0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6" y="2132245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CF6B0-F2AD-94C2-3C36-4884B1B52A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51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3E5D84-B49B-B352-6BD1-CEF30DB23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50" y="2"/>
            <a:ext cx="484830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1B4EF6E-C9EF-8799-9566-B982243D1D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2" y="527554"/>
            <a:ext cx="4846500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D879E8C-729F-BD0F-DA03-A138C47C3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568BA-2B2B-466A-277C-E9CA9AA264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EAD7C8-DDF4-7397-3D54-89EE91341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02EEB3-E3DB-CC71-916B-DB9A7BD145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2" y="2129058"/>
            <a:ext cx="4846500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37D3E-C641-821E-E81B-F90E6D6BE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82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516DBB-66C1-652E-D171-2A2F05271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3701" y="2"/>
            <a:ext cx="484830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C5C150C-880C-569B-2970-21123C4527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2" y="527554"/>
            <a:ext cx="4932456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BFBB82F-E687-6221-807B-8C8B4CBC9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6D802-264B-7900-9655-936249C3C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A564B24-A3B3-EA1C-750D-7FE1BC58F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4BB2A0-28D0-E82B-565D-B9FF220DCE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1" y="2129058"/>
            <a:ext cx="4932456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E8087-A2CD-2491-EA98-0D19A00D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0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1" y="2"/>
            <a:ext cx="484830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4952626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8"/>
            <a:ext cx="4952626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2E42E-D280-4CB7-0043-BF9F022016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4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701" y="2"/>
            <a:ext cx="4848302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1" y="527554"/>
            <a:ext cx="4972797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1" y="2129058"/>
            <a:ext cx="4972797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BEC2F-7DB7-744A-BC40-184EA562F0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0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700" y="2"/>
            <a:ext cx="4848301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3" y="527554"/>
            <a:ext cx="4999691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3" y="2129058"/>
            <a:ext cx="499969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E101D-321F-0AD9-4B0D-7EE15857BE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148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711" y="2"/>
            <a:ext cx="4848279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3" y="527554"/>
            <a:ext cx="5006415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8"/>
            <a:ext cx="5006416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A0AC1-94E2-8837-FF17-9B1414DF9E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61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28111-A989-1160-62BA-BB63AC1F1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80BA98-63FC-3661-82EB-73FD5700F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3552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D4493F-0C28-42CA-4F04-997195E0E0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3" y="527556"/>
            <a:ext cx="9312809" cy="103552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EE748-0076-3E0D-81A2-20B3E8D9B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61" y="1963615"/>
            <a:ext cx="10331042" cy="4256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2D44E-26B0-0BB3-9059-8AACA54A7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2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A591BF8-7516-39DE-9545-60A68432FF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A895CD-EB63-7DD6-AB47-A3E052D949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C3ADD7-DDC1-3302-A7ED-3E3216F9E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FDB663-9289-844F-B436-15C53E67E3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2792061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AFC3D39-69DB-CC2A-39AC-B0C001A1F3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7494CB-0D36-091F-BA5B-1C799B108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6" y="2132245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866B8-59D3-8DC3-4FDB-277853FD9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03" y="6418800"/>
            <a:ext cx="607359" cy="19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75C2-54EA-A046-DB41-CFE54BF96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4575661"/>
            <a:ext cx="633110" cy="12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68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C02079-1254-AF67-1F44-F1BC59FDC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1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09C7528-EC8D-B1CC-776B-34A52AD98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2" y="2792061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5AE0B-1F85-31E3-B454-951D8F3BF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05AC1-0FF0-F95A-6C5D-72745391D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0A66-BBA0-88F0-0374-24455E553C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6" y="2792061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5347F7C-ECCA-CD7D-0381-1E93F36AD8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8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210FE50-B10A-1A95-4E5E-C85AD87C5A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6" y="2132245"/>
            <a:ext cx="4236061" cy="52755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8A565-C5D0-3B4E-6C36-1AEC8169D8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1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a - Poslovan taj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613" y="85729"/>
            <a:ext cx="10765765" cy="63342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B8D7D-982B-4B4B-200A-8AB8A7A3C4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2187" y="193487"/>
            <a:ext cx="1004446" cy="4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6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9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6" y="5688109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6" y="2218767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9193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Tabl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9" y="2218767"/>
            <a:ext cx="2870949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2" y="2749552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3" y="5869469"/>
            <a:ext cx="4112182" cy="7366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420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ica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1" y="2672549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2" y="5963774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1"/>
            <a:ext cx="4014558" cy="3659188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15" indent="-180015">
              <a:lnSpc>
                <a:spcPts val="2201"/>
              </a:lnSpc>
              <a:spcBef>
                <a:spcPts val="0"/>
              </a:spcBef>
              <a:defRPr sz="1201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136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ijed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7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5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4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6" y="3146615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9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7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6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8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5"/>
            <a:ext cx="9092134" cy="73668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977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7" y="1930402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7700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1D6CA40-4729-D4AD-2682-CBD180F3A5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8844F-5443-2E69-202D-979FAD77D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18138"/>
            <a:ext cx="1640542" cy="330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29F9C-43B9-3F8A-5EA2-6C8008E80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51" y="5225010"/>
            <a:ext cx="2540813" cy="7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66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BFA3E7C-6D68-C197-0295-8FCAD3217E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E1890-5BAC-5B9F-F3C2-49399D373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18139"/>
            <a:ext cx="1640542" cy="330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51144-CC4D-8CA8-51E8-D73140A90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51" y="5225012"/>
            <a:ext cx="2540813" cy="7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3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6" y="5688109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6" y="2218767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37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7" y="1930402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9281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5"/>
            <a:ext cx="9092134" cy="148295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5660"/>
            <a:ext cx="633110" cy="127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8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8" y="527556"/>
            <a:ext cx="1176195" cy="10159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9" y="2218767"/>
            <a:ext cx="2870949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2" y="2749552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3" y="5869469"/>
            <a:ext cx="4112182" cy="7366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1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05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dravka Sans" pitchFamily="50" charset="0"/>
              </a:defRPr>
            </a:lvl1pPr>
          </a:lstStyle>
          <a:p>
            <a:r>
              <a:rPr lang="sr-Latn-RS" dirty="0"/>
              <a:t>28. veljače 2023.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 err="1">
                <a:latin typeface="Podravka Sans" pitchFamily="50" charset="0"/>
              </a:rPr>
              <a:t>Grupa</a:t>
            </a:r>
            <a:r>
              <a:rPr lang="en-US" dirty="0">
                <a:latin typeface="Podravka Sans" pitchFamily="50" charset="0"/>
              </a:rPr>
              <a:t> </a:t>
            </a:r>
            <a:r>
              <a:rPr lang="en-US" dirty="0" err="1">
                <a:latin typeface="Podravka Sans" pitchFamily="50" charset="0"/>
              </a:rPr>
              <a:t>Podravka</a:t>
            </a:r>
            <a:endParaRPr lang="en-US" dirty="0">
              <a:latin typeface="Podravka Sans" pitchFamily="5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dravka Sans" pitchFamily="50" charset="0"/>
              </a:defRPr>
            </a:lvl1pPr>
          </a:lstStyle>
          <a:p>
            <a:fld id="{7FE677BA-1025-449B-B53C-442333ACA2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606443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4562C-56A6-3A32-F4BD-822275C886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3" y="658224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606443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B9058-580A-FD03-AA2C-95D9B94D7D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1" y="658224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90FD-B960-1A83-4382-7EB972EA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184" y="6356350"/>
            <a:ext cx="80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6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90FD-B960-1A83-4382-7EB972EA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184" y="6356353"/>
            <a:ext cx="80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 b="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46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</p:sldLayoutIdLst>
  <p:hf hdr="0" ftr="0" dt="0"/>
  <p:txStyles>
    <p:titleStyle>
      <a:lvl1pPr algn="l" defTabSz="914478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9" indent="-228619" algn="l" defTabSz="9144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7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6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4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12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51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90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8" indent="-228619" algn="l" defTabSz="9144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8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6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4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3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32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71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9" algn="l" defTabSz="9144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sv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r@podravka.hr" TargetMode="External"/><Relationship Id="rId2" Type="http://schemas.openxmlformats.org/officeDocument/2006/relationships/hyperlink" Target="http://www.podravka.hr/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slov"/>
          <p:cNvSpPr txBox="1"/>
          <p:nvPr/>
        </p:nvSpPr>
        <p:spPr>
          <a:xfrm>
            <a:off x="756683" y="1171355"/>
            <a:ext cx="6780769" cy="282128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endParaRPr lang="hr-HR" sz="4500" dirty="0">
              <a:solidFill>
                <a:schemeClr val="tx2"/>
              </a:solidFill>
              <a:latin typeface="Podravka Sans Bold" pitchFamily="50" charset="0"/>
              <a:ea typeface="Podravka Sans Bold" pitchFamily="50" charset="0"/>
            </a:endParaRPr>
          </a:p>
          <a:p>
            <a:r>
              <a:rPr lang="hr-HR" sz="4500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Rezultati poslovanja </a:t>
            </a:r>
          </a:p>
          <a:p>
            <a:r>
              <a:rPr lang="hr-HR" sz="4500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Grupe Podravka</a:t>
            </a:r>
          </a:p>
          <a:p>
            <a:r>
              <a:rPr lang="hr-HR" sz="4500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za razdoblje 1. - 12. 2024.</a:t>
            </a:r>
          </a:p>
        </p:txBody>
      </p:sp>
      <p:pic>
        <p:nvPicPr>
          <p:cNvPr id="40" name="Image" descr="Imag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599" y="5224796"/>
            <a:ext cx="2540001" cy="7972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75D45A3-4F39-742C-152C-5C0898D901BB}"/>
              </a:ext>
            </a:extLst>
          </p:cNvPr>
          <p:cNvSpPr txBox="1">
            <a:spLocks noChangeArrowheads="1"/>
          </p:cNvSpPr>
          <p:nvPr/>
        </p:nvSpPr>
        <p:spPr>
          <a:xfrm>
            <a:off x="600806" y="6253158"/>
            <a:ext cx="6357343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1600" dirty="0"/>
              <a:t>Dan investitora Grupe Podravka, 19.5.2025.</a:t>
            </a:r>
            <a:endParaRPr lang="en-GB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D789-E9FD-4A08-BBF6-A5367AC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E6613F43-10B3-3D19-88CC-271C6F133C07}"/>
              </a:ext>
            </a:extLst>
          </p:cNvPr>
          <p:cNvSpPr txBox="1">
            <a:spLocks noChangeArrowheads="1"/>
          </p:cNvSpPr>
          <p:nvPr/>
        </p:nvSpPr>
        <p:spPr>
          <a:xfrm>
            <a:off x="360000" y="180000"/>
            <a:ext cx="1152128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Vanjske okolnosti i provedene aktivnosti koje su utjecale na ostvarenje rezultata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DB3832"/>
              </a:solidFill>
              <a:effectLst/>
              <a:highlight>
                <a:srgbClr val="FFFF00"/>
              </a:highlight>
              <a:uLnTx/>
              <a:uFillTx/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F963CB-8951-1C68-7B12-E674160D9E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308101"/>
              </p:ext>
            </p:extLst>
          </p:nvPr>
        </p:nvGraphicFramePr>
        <p:xfrm>
          <a:off x="625328" y="3817967"/>
          <a:ext cx="4444613" cy="210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06A85-8F67-37DB-D12D-854453CD115C}"/>
              </a:ext>
            </a:extLst>
          </p:cNvPr>
          <p:cNvCxnSpPr>
            <a:cxnSpLocks/>
          </p:cNvCxnSpPr>
          <p:nvPr/>
        </p:nvCxnSpPr>
        <p:spPr>
          <a:xfrm>
            <a:off x="5558828" y="845241"/>
            <a:ext cx="0" cy="57493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3978A1F-F9D5-01C8-0582-6F6152AF95D3}"/>
              </a:ext>
            </a:extLst>
          </p:cNvPr>
          <p:cNvSpPr txBox="1"/>
          <p:nvPr/>
        </p:nvSpPr>
        <p:spPr>
          <a:xfrm>
            <a:off x="5633138" y="658102"/>
            <a:ext cx="6086128" cy="589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>
              <a:latin typeface="Podravka Sans" pitchFamily="50" charset="0"/>
              <a:ea typeface="Podravka Sans" pitchFamily="50" charset="0"/>
            </a:endParaRPr>
          </a:p>
          <a:p>
            <a:pPr marL="324000" indent="-324000" algn="just">
              <a:lnSpc>
                <a:spcPts val="2000"/>
              </a:lnSpc>
              <a:buClr>
                <a:srgbClr val="DB3832"/>
              </a:buClr>
              <a:buFont typeface="Courier New" panose="02070309020205020404" pitchFamily="49" charset="0"/>
              <a:buChar char="o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U promatranom periodu poslovanje su obilježili vanjski izazovi od kojih su najveći efekt imali cjenovni šokovi koji su rezultirali </a:t>
            </a: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rastom troškova sirovina, ambalaže i energenata</a:t>
            </a: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, te </a:t>
            </a: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rastom troškova zaposlenih.</a:t>
            </a:r>
          </a:p>
          <a:p>
            <a:pPr marL="324000" indent="-324000" algn="just">
              <a:lnSpc>
                <a:spcPts val="2000"/>
              </a:lnSpc>
              <a:buClr>
                <a:srgbClr val="DB3832"/>
              </a:buClr>
              <a:buFont typeface="Courier New" panose="02070309020205020404" pitchFamily="49" charset="0"/>
              <a:buChar char="o"/>
            </a:pPr>
            <a:endParaRPr lang="hr-HR" sz="100" dirty="0">
              <a:solidFill>
                <a:prstClr val="black"/>
              </a:solidFill>
              <a:latin typeface="Podravka Sans" pitchFamily="50" charset="0"/>
              <a:ea typeface="Podravka Sans" pitchFamily="50" charset="0"/>
            </a:endParaRPr>
          </a:p>
          <a:p>
            <a:pPr marL="324000" indent="-324000" algn="just">
              <a:lnSpc>
                <a:spcPts val="2000"/>
              </a:lnSpc>
              <a:buClr>
                <a:srgbClr val="DB3832"/>
              </a:buClr>
              <a:buFont typeface="Courier New" panose="02070309020205020404" pitchFamily="49" charset="0"/>
              <a:buChar char="o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U takvom okruženju, </a:t>
            </a: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Grupa Podravka provela je niz aktivnosti </a:t>
            </a: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s ciljem</a:t>
            </a: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ograničenja utjecaja rasta troškova, ali i poboljšanja profitabilnosti, </a:t>
            </a: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a najznačajnije su: </a:t>
            </a:r>
          </a:p>
          <a:p>
            <a:pPr marL="324000" indent="-324000" algn="just">
              <a:lnSpc>
                <a:spcPts val="2000"/>
              </a:lnSpc>
              <a:buClr>
                <a:srgbClr val="DB3832"/>
              </a:buClr>
              <a:buFont typeface="Courier New" panose="02070309020205020404" pitchFamily="49" charset="0"/>
              <a:buChar char="o"/>
            </a:pPr>
            <a:endParaRPr lang="hr-HR" sz="300" dirty="0">
              <a:solidFill>
                <a:prstClr val="black"/>
              </a:solidFill>
              <a:latin typeface="Podravka Sans" pitchFamily="50" charset="0"/>
              <a:ea typeface="Podravka Sans" pitchFamily="50" charset="0"/>
            </a:endParaRPr>
          </a:p>
          <a:p>
            <a:pPr algn="just">
              <a:lnSpc>
                <a:spcPts val="2000"/>
              </a:lnSpc>
              <a:buClr>
                <a:srgbClr val="DB3832"/>
              </a:buClr>
            </a:pP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     1. Restrukturiranje </a:t>
            </a:r>
            <a:r>
              <a:rPr lang="pt-B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portfelja</a:t>
            </a: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i unapređenje nabavnih procesa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ukidanje neprofitabilnog asortimana i </a:t>
            </a:r>
            <a:r>
              <a:rPr lang="pt-B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smanjenje broja</a:t>
            </a: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</a:t>
            </a:r>
            <a:r>
              <a:rPr lang="hr-HR" sz="1200" dirty="0" err="1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niskoobrtajnih</a:t>
            </a:r>
            <a:r>
              <a:rPr lang="pt-B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artikala</a:t>
            </a: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radi optimizacije proizvodnih procesa,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konsolidacija i restrukturiranje pekarstva u Sloveniji,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poboljšanje nabavnih procesa primarno kroz rast broja dobavljača i uvođenje elektroničkih aukcija.</a:t>
            </a:r>
          </a:p>
          <a:p>
            <a:pPr marL="171450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endParaRPr lang="hr-HR" sz="1200" dirty="0">
              <a:solidFill>
                <a:prstClr val="black"/>
              </a:solidFill>
              <a:latin typeface="Podravka Sans" pitchFamily="50" charset="0"/>
              <a:ea typeface="Podravka Sans" pitchFamily="50" charset="0"/>
            </a:endParaRPr>
          </a:p>
          <a:p>
            <a:pPr algn="just">
              <a:lnSpc>
                <a:spcPts val="2000"/>
              </a:lnSpc>
              <a:buClr>
                <a:srgbClr val="DB3832"/>
              </a:buClr>
            </a:pP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      2. Restrukturiranje tržišta 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napuštanje prodaje neprofitabilnog dijela asortimana na pojedinim tržištima,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ujednačavanja cjenovnih politika (primarno na tržištima Centralne Europe).</a:t>
            </a:r>
          </a:p>
          <a:p>
            <a:pPr algn="just">
              <a:lnSpc>
                <a:spcPts val="2000"/>
              </a:lnSpc>
              <a:buClr>
                <a:srgbClr val="DB3832"/>
              </a:buClr>
            </a:pPr>
            <a:endParaRPr lang="hr-HR" sz="1200" dirty="0">
              <a:solidFill>
                <a:prstClr val="black"/>
              </a:solidFill>
              <a:latin typeface="Podravka Sans" pitchFamily="50" charset="0"/>
              <a:ea typeface="Podravka Sans" pitchFamily="50" charset="0"/>
            </a:endParaRPr>
          </a:p>
          <a:p>
            <a:pPr algn="just">
              <a:lnSpc>
                <a:spcPts val="2000"/>
              </a:lnSpc>
              <a:buClr>
                <a:srgbClr val="DB3832"/>
              </a:buClr>
            </a:pPr>
            <a:r>
              <a:rPr lang="hr-HR" sz="1200" b="1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      3. Unapređenje modela prodajnog nastupa na međunarodnim tržištima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na tržištu Njemačke kroz vlastitu distribuciju prema trgovačkim lancima i novog distributera u tradicionalnim kanalima,</a:t>
            </a:r>
          </a:p>
          <a:p>
            <a:pPr marL="628650" lvl="1" indent="-171450" algn="just">
              <a:lnSpc>
                <a:spcPts val="20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200" dirty="0">
                <a:solidFill>
                  <a:prstClr val="black"/>
                </a:solidFill>
                <a:latin typeface="Podravka Sans" pitchFamily="50" charset="0"/>
                <a:ea typeface="Podravka Sans" pitchFamily="50" charset="0"/>
              </a:rPr>
              <a:t>Na tržištima SAD-a i Austrije kroz suradnju sa Atlantic Grupom.</a:t>
            </a:r>
            <a:endParaRPr lang="hr-HR" sz="1200" dirty="0">
              <a:latin typeface="Podravka Sans" pitchFamily="50" charset="0"/>
              <a:ea typeface="Podravka Sans" pitchFamily="50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3A330A2-9F43-0B32-E57A-F0973DAC41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22214"/>
              </p:ext>
            </p:extLst>
          </p:nvPr>
        </p:nvGraphicFramePr>
        <p:xfrm>
          <a:off x="472734" y="845241"/>
          <a:ext cx="4749799" cy="26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574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59999" y="174831"/>
            <a:ext cx="11532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Investicijski ciklus Grupe Podravka</a:t>
            </a:r>
            <a:endParaRPr lang="hr-HR" sz="20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AF658-A9E3-4153-B509-4C088C7E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13B0E-F2E7-0AA2-85ED-EC4F966D1533}"/>
              </a:ext>
            </a:extLst>
          </p:cNvPr>
          <p:cNvGrpSpPr/>
          <p:nvPr/>
        </p:nvGrpSpPr>
        <p:grpSpPr>
          <a:xfrm>
            <a:off x="6563754" y="1310605"/>
            <a:ext cx="290400" cy="4236789"/>
            <a:chOff x="5942914" y="2081213"/>
            <a:chExt cx="306171" cy="407908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869B11-9012-6C5D-9F49-1DAD8276D620}"/>
                </a:ext>
              </a:extLst>
            </p:cNvPr>
            <p:cNvCxnSpPr/>
            <p:nvPr/>
          </p:nvCxnSpPr>
          <p:spPr>
            <a:xfrm>
              <a:off x="6096000" y="2081213"/>
              <a:ext cx="0" cy="4079081"/>
            </a:xfrm>
            <a:prstGeom prst="line">
              <a:avLst/>
            </a:prstGeom>
            <a:ln w="9525" cap="rnd">
              <a:solidFill>
                <a:srgbClr val="9A9A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4A59CD-0B54-A2A4-63D0-8511382FC938}"/>
                </a:ext>
              </a:extLst>
            </p:cNvPr>
            <p:cNvGrpSpPr/>
            <p:nvPr/>
          </p:nvGrpSpPr>
          <p:grpSpPr>
            <a:xfrm>
              <a:off x="5942914" y="3967299"/>
              <a:ext cx="306171" cy="306910"/>
              <a:chOff x="5937564" y="3833745"/>
              <a:chExt cx="306171" cy="306910"/>
            </a:xfrm>
          </p:grpSpPr>
          <p:sp>
            <p:nvSpPr>
              <p:cNvPr id="9" name="Freeform 94">
                <a:extLst>
                  <a:ext uri="{FF2B5EF4-FFF2-40B4-BE49-F238E27FC236}">
                    <a16:creationId xmlns:a16="http://schemas.microsoft.com/office/drawing/2014/main" id="{1D25C0E8-F79F-0453-D208-200BD7103CA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37564" y="3833745"/>
                <a:ext cx="306171" cy="306910"/>
              </a:xfrm>
              <a:custGeom>
                <a:avLst/>
                <a:gdLst>
                  <a:gd name="T0" fmla="*/ 0 w 1052"/>
                  <a:gd name="T1" fmla="*/ 526 h 1052"/>
                  <a:gd name="T2" fmla="*/ 0 w 1052"/>
                  <a:gd name="T3" fmla="*/ 526 h 1052"/>
                  <a:gd name="T4" fmla="*/ 526 w 1052"/>
                  <a:gd name="T5" fmla="*/ 0 h 1052"/>
                  <a:gd name="T6" fmla="*/ 1052 w 1052"/>
                  <a:gd name="T7" fmla="*/ 526 h 1052"/>
                  <a:gd name="T8" fmla="*/ 1052 w 1052"/>
                  <a:gd name="T9" fmla="*/ 526 h 1052"/>
                  <a:gd name="T10" fmla="*/ 526 w 1052"/>
                  <a:gd name="T11" fmla="*/ 1052 h 1052"/>
                  <a:gd name="T12" fmla="*/ 526 w 1052"/>
                  <a:gd name="T13" fmla="*/ 1052 h 1052"/>
                  <a:gd name="T14" fmla="*/ 0 w 1052"/>
                  <a:gd name="T15" fmla="*/ 526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2" h="1052">
                    <a:moveTo>
                      <a:pt x="0" y="526"/>
                    </a:moveTo>
                    <a:cubicBezTo>
                      <a:pt x="0" y="526"/>
                      <a:pt x="0" y="526"/>
                      <a:pt x="0" y="526"/>
                    </a:cubicBezTo>
                    <a:cubicBezTo>
                      <a:pt x="0" y="236"/>
                      <a:pt x="236" y="0"/>
                      <a:pt x="526" y="0"/>
                    </a:cubicBezTo>
                    <a:cubicBezTo>
                      <a:pt x="817" y="0"/>
                      <a:pt x="1052" y="236"/>
                      <a:pt x="1052" y="526"/>
                    </a:cubicBezTo>
                    <a:cubicBezTo>
                      <a:pt x="1052" y="526"/>
                      <a:pt x="1052" y="526"/>
                      <a:pt x="1052" y="526"/>
                    </a:cubicBezTo>
                    <a:cubicBezTo>
                      <a:pt x="1052" y="817"/>
                      <a:pt x="817" y="1052"/>
                      <a:pt x="526" y="1052"/>
                    </a:cubicBezTo>
                    <a:cubicBezTo>
                      <a:pt x="526" y="1052"/>
                      <a:pt x="526" y="1052"/>
                      <a:pt x="526" y="1052"/>
                    </a:cubicBezTo>
                    <a:cubicBezTo>
                      <a:pt x="236" y="1052"/>
                      <a:pt x="0" y="817"/>
                      <a:pt x="0" y="526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vert="horz" wrap="square" lIns="88641" tIns="44321" rIns="88641" bIns="443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 95">
                <a:extLst>
                  <a:ext uri="{FF2B5EF4-FFF2-40B4-BE49-F238E27FC236}">
                    <a16:creationId xmlns:a16="http://schemas.microsoft.com/office/drawing/2014/main" id="{29D194DA-C7D3-886B-9B59-F6D6B5A56EA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53995" y="3876005"/>
                <a:ext cx="120251" cy="224731"/>
              </a:xfrm>
              <a:custGeom>
                <a:avLst/>
                <a:gdLst>
                  <a:gd name="T0" fmla="*/ 66 w 976"/>
                  <a:gd name="T1" fmla="*/ 1824 h 1824"/>
                  <a:gd name="T2" fmla="*/ 0 w 976"/>
                  <a:gd name="T3" fmla="*/ 1758 h 1824"/>
                  <a:gd name="T4" fmla="*/ 843 w 976"/>
                  <a:gd name="T5" fmla="*/ 912 h 1824"/>
                  <a:gd name="T6" fmla="*/ 0 w 976"/>
                  <a:gd name="T7" fmla="*/ 66 h 1824"/>
                  <a:gd name="T8" fmla="*/ 66 w 976"/>
                  <a:gd name="T9" fmla="*/ 0 h 1824"/>
                  <a:gd name="T10" fmla="*/ 976 w 976"/>
                  <a:gd name="T11" fmla="*/ 912 h 1824"/>
                  <a:gd name="T12" fmla="*/ 66 w 976"/>
                  <a:gd name="T13" fmla="*/ 1824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6" h="1824">
                    <a:moveTo>
                      <a:pt x="66" y="1824"/>
                    </a:moveTo>
                    <a:lnTo>
                      <a:pt x="0" y="1758"/>
                    </a:lnTo>
                    <a:lnTo>
                      <a:pt x="843" y="912"/>
                    </a:lnTo>
                    <a:lnTo>
                      <a:pt x="0" y="66"/>
                    </a:lnTo>
                    <a:lnTo>
                      <a:pt x="66" y="0"/>
                    </a:lnTo>
                    <a:lnTo>
                      <a:pt x="976" y="912"/>
                    </a:lnTo>
                    <a:lnTo>
                      <a:pt x="66" y="18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641" tIns="44321" rIns="88641" bIns="443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89157C-9AC9-8440-DBEB-D45C2D89FE9E}"/>
              </a:ext>
            </a:extLst>
          </p:cNvPr>
          <p:cNvSpPr txBox="1"/>
          <p:nvPr/>
        </p:nvSpPr>
        <p:spPr>
          <a:xfrm>
            <a:off x="359998" y="477771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Podravka je krajem 2024. zaključila najznačajniji investicijski ciklus u svojoj povijesti – koji je započet 2021. godine sukladno usvojenoj Strategiji poslovanja do 2025. godine. </a:t>
            </a:r>
          </a:p>
          <a:p>
            <a:pPr algn="just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Podravka Sans 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Tijekom 2025. godine Grupa Podravka planira uložiti 72,2 </a:t>
            </a:r>
            <a:r>
              <a:rPr lang="hr-H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mil</a:t>
            </a: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. eura kapitalnih investicija od čega se pojedinačno najviše odnosi na novostečeni segment </a:t>
            </a:r>
            <a:r>
              <a:rPr lang="hr-H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Agri</a:t>
            </a: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 u dijelu ulaganja u modernizaciju poljoprivredne mehanizacije i sustava za navodnjavanje.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38C9C-102C-BF8D-C597-6E4139C532E1}"/>
              </a:ext>
            </a:extLst>
          </p:cNvPr>
          <p:cNvSpPr txBox="1"/>
          <p:nvPr/>
        </p:nvSpPr>
        <p:spPr>
          <a:xfrm>
            <a:off x="7347815" y="522383"/>
            <a:ext cx="48441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Ključni projekti unutar investicijskog ciklusa 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949B39A0-E610-9495-9930-3E82617701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815546"/>
              </p:ext>
            </p:extLst>
          </p:nvPr>
        </p:nvGraphicFramePr>
        <p:xfrm>
          <a:off x="6969483" y="981511"/>
          <a:ext cx="4323127" cy="510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A28DE6D-7B5E-48CB-FDB8-3B865CD6E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928740"/>
              </p:ext>
            </p:extLst>
          </p:nvPr>
        </p:nvGraphicFramePr>
        <p:xfrm>
          <a:off x="359998" y="676272"/>
          <a:ext cx="5943228" cy="391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168C6A-032F-CD19-8BEA-295C964637CB}"/>
              </a:ext>
            </a:extLst>
          </p:cNvPr>
          <p:cNvSpPr txBox="1"/>
          <p:nvPr/>
        </p:nvSpPr>
        <p:spPr>
          <a:xfrm>
            <a:off x="360000" y="6425373"/>
            <a:ext cx="11520000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Planske vrijednosti uključuju i plan novostečenog segmenta </a:t>
            </a:r>
            <a:r>
              <a:rPr kumimoji="0" lang="hr-H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Agri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EB37-014E-41EF-A2E6-8C1EF83F4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9F120E-79B5-F854-F9A1-1B5418C4595A}"/>
              </a:ext>
            </a:extLst>
          </p:cNvPr>
          <p:cNvSpPr txBox="1">
            <a:spLocks noChangeArrowheads="1"/>
          </p:cNvSpPr>
          <p:nvPr/>
        </p:nvSpPr>
        <p:spPr>
          <a:xfrm>
            <a:off x="5446992" y="229116"/>
            <a:ext cx="5466395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DB3832"/>
              </a:solidFill>
              <a:effectLst/>
              <a:uLnTx/>
              <a:uFillTx/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D670B9-19AF-C0B7-CD65-29BBD356899B}"/>
              </a:ext>
            </a:extLst>
          </p:cNvPr>
          <p:cNvCxnSpPr>
            <a:cxnSpLocks/>
          </p:cNvCxnSpPr>
          <p:nvPr/>
        </p:nvCxnSpPr>
        <p:spPr>
          <a:xfrm>
            <a:off x="694766" y="4201985"/>
            <a:ext cx="10607592" cy="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72228E-02DB-84B0-4707-631CF22641A5}"/>
              </a:ext>
            </a:extLst>
          </p:cNvPr>
          <p:cNvCxnSpPr>
            <a:cxnSpLocks/>
          </p:cNvCxnSpPr>
          <p:nvPr/>
        </p:nvCxnSpPr>
        <p:spPr>
          <a:xfrm>
            <a:off x="724640" y="2169523"/>
            <a:ext cx="10651385" cy="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50BA5E-72C9-786B-690E-4678F36A822B}"/>
              </a:ext>
            </a:extLst>
          </p:cNvPr>
          <p:cNvSpPr txBox="1"/>
          <p:nvPr/>
        </p:nvSpPr>
        <p:spPr>
          <a:xfrm>
            <a:off x="9056882" y="629107"/>
            <a:ext cx="1314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Okolišno prihvatljiva ambalaža u ukupnoj nabavi segmenta Prehrane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DBFB9-E268-2603-F1A9-FDFFD0B11EDF}"/>
              </a:ext>
            </a:extLst>
          </p:cNvPr>
          <p:cNvSpPr txBox="1"/>
          <p:nvPr/>
        </p:nvSpPr>
        <p:spPr>
          <a:xfrm>
            <a:off x="10252739" y="659481"/>
            <a:ext cx="13627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Vlastita poljoprivredna proizvodnja povrća koje se koristi kao primarna sirovina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C56E8-9C57-6FA2-90A3-1A47A5869951}"/>
              </a:ext>
            </a:extLst>
          </p:cNvPr>
          <p:cNvSpPr txBox="1"/>
          <p:nvPr/>
        </p:nvSpPr>
        <p:spPr>
          <a:xfrm>
            <a:off x="9095178" y="1650901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89,6%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AEED9-EDE2-F21E-9D5B-2D7870267ED1}"/>
              </a:ext>
            </a:extLst>
          </p:cNvPr>
          <p:cNvSpPr txBox="1"/>
          <p:nvPr/>
        </p:nvSpPr>
        <p:spPr>
          <a:xfrm>
            <a:off x="10276915" y="1639256"/>
            <a:ext cx="1314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potreba kompanije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62B9A-0481-979C-061F-AB317FAFFC69}"/>
              </a:ext>
            </a:extLst>
          </p:cNvPr>
          <p:cNvSpPr txBox="1"/>
          <p:nvPr/>
        </p:nvSpPr>
        <p:spPr>
          <a:xfrm>
            <a:off x="2037923" y="1662095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-6,2%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7AD6A8-4B2A-A3A4-0CBD-64AA47BC1C5E}"/>
              </a:ext>
            </a:extLst>
          </p:cNvPr>
          <p:cNvSpPr txBox="1"/>
          <p:nvPr/>
        </p:nvSpPr>
        <p:spPr>
          <a:xfrm>
            <a:off x="3274561" y="756302"/>
            <a:ext cx="1160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Smanjenje emisija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CO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(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energenti i goriva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D64EB0-AEAB-9246-C20B-EE6247D1B5A2}"/>
              </a:ext>
            </a:extLst>
          </p:cNvPr>
          <p:cNvSpPr txBox="1"/>
          <p:nvPr/>
        </p:nvSpPr>
        <p:spPr>
          <a:xfrm>
            <a:off x="834994" y="744120"/>
            <a:ext cx="127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Povećanje el. energije iz OIE u ukupnoj el. energiji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D239E7-B6B4-87FB-BD68-34C9DAC6FDB6}"/>
              </a:ext>
            </a:extLst>
          </p:cNvPr>
          <p:cNvSpPr txBox="1"/>
          <p:nvPr/>
        </p:nvSpPr>
        <p:spPr>
          <a:xfrm>
            <a:off x="3260440" y="1647938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-20,7%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547CDC-9EA8-E897-6D8F-48FF5A8C71AD}"/>
              </a:ext>
            </a:extLst>
          </p:cNvPr>
          <p:cNvSpPr txBox="1"/>
          <p:nvPr/>
        </p:nvSpPr>
        <p:spPr>
          <a:xfrm>
            <a:off x="862820" y="1634458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+702 bb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7CD574-ED65-2118-9904-83BFF425BC5F}"/>
              </a:ext>
            </a:extLst>
          </p:cNvPr>
          <p:cNvSpPr txBox="1"/>
          <p:nvPr/>
        </p:nvSpPr>
        <p:spPr>
          <a:xfrm>
            <a:off x="2061264" y="741862"/>
            <a:ext cx="1246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Smanjenje potrošnje energije po toni proizvoda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87A119-5608-C3CF-7001-A714791CD3E2}"/>
              </a:ext>
            </a:extLst>
          </p:cNvPr>
          <p:cNvSpPr txBox="1"/>
          <p:nvPr/>
        </p:nvSpPr>
        <p:spPr>
          <a:xfrm>
            <a:off x="8250114" y="2522561"/>
            <a:ext cx="1624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Udio lokalnih dobavljača*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0DD57F-5203-4190-8311-51DB5F3031C7}"/>
              </a:ext>
            </a:extLst>
          </p:cNvPr>
          <p:cNvSpPr txBox="1"/>
          <p:nvPr/>
        </p:nvSpPr>
        <p:spPr>
          <a:xfrm>
            <a:off x="5569255" y="749973"/>
            <a:ext cx="12709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Povećanje OIE u ukupnoj potrošnji energije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DA5199-75BF-D21A-DB51-DFCFE5FFB54D}"/>
              </a:ext>
            </a:extLst>
          </p:cNvPr>
          <p:cNvSpPr txBox="1"/>
          <p:nvPr/>
        </p:nvSpPr>
        <p:spPr>
          <a:xfrm>
            <a:off x="5610648" y="1617843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+242 bb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E18C50-DAEB-5BD1-75E3-6D58B89DF1D2}"/>
              </a:ext>
            </a:extLst>
          </p:cNvPr>
          <p:cNvSpPr txBox="1"/>
          <p:nvPr/>
        </p:nvSpPr>
        <p:spPr>
          <a:xfrm>
            <a:off x="8298371" y="3179756"/>
            <a:ext cx="1441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&gt;60%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1B0C6D-B556-1A00-50EA-CE0C812446AF}"/>
              </a:ext>
            </a:extLst>
          </p:cNvPr>
          <p:cNvSpPr txBox="1"/>
          <p:nvPr/>
        </p:nvSpPr>
        <p:spPr>
          <a:xfrm>
            <a:off x="10156441" y="2530170"/>
            <a:ext cx="1193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Sponzorstva i donacije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D4511D-997C-B538-1A5C-00BA041D2FAB}"/>
              </a:ext>
            </a:extLst>
          </p:cNvPr>
          <p:cNvSpPr txBox="1"/>
          <p:nvPr/>
        </p:nvSpPr>
        <p:spPr>
          <a:xfrm>
            <a:off x="10165573" y="3184534"/>
            <a:ext cx="1330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3,4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mil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 EUR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19C43F-9804-33D5-5622-365B271A2B48}"/>
              </a:ext>
            </a:extLst>
          </p:cNvPr>
          <p:cNvSpPr txBox="1"/>
          <p:nvPr/>
        </p:nvSpPr>
        <p:spPr>
          <a:xfrm>
            <a:off x="6769580" y="743768"/>
            <a:ext cx="119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Povećanje količine </a:t>
            </a:r>
            <a:r>
              <a:rPr kumimoji="0" lang="hr-H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recirkulirane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vode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8D5EBB-103C-CD16-74B8-38CDB05F90B5}"/>
              </a:ext>
            </a:extLst>
          </p:cNvPr>
          <p:cNvSpPr txBox="1"/>
          <p:nvPr/>
        </p:nvSpPr>
        <p:spPr>
          <a:xfrm>
            <a:off x="6786071" y="1629451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+ 5.983 bb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244583-F171-0071-5268-401C9F97542A}"/>
              </a:ext>
            </a:extLst>
          </p:cNvPr>
          <p:cNvSpPr txBox="1"/>
          <p:nvPr/>
        </p:nvSpPr>
        <p:spPr>
          <a:xfrm>
            <a:off x="4435544" y="1623267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+16,6%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FF1F69-23DE-DF82-1347-4DC2271F51BE}"/>
              </a:ext>
            </a:extLst>
          </p:cNvPr>
          <p:cNvSpPr txBox="1"/>
          <p:nvPr/>
        </p:nvSpPr>
        <p:spPr>
          <a:xfrm>
            <a:off x="4398775" y="6340693"/>
            <a:ext cx="69089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 Light" pitchFamily="50" charset="0"/>
                <a:ea typeface="Podravka Sans Light" pitchFamily="50" charset="0"/>
                <a:cs typeface="+mn-cs"/>
              </a:rPr>
              <a:t>*Zemlje u kojima Grupa Podravka ima lokalnu proizvodnju.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 Light" pitchFamily="50" charset="0"/>
                <a:ea typeface="Podravka Sans Light" pitchFamily="50" charset="0"/>
                <a:cs typeface="+mn-cs"/>
              </a:rPr>
              <a:t>**Uprava, glavni direktori, direktori sektora, direktori predstavništava i ovisnih društava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 Light" pitchFamily="50" charset="0"/>
                <a:ea typeface="Podravka Sans Light" pitchFamily="50" charset="0"/>
                <a:cs typeface="+mn-cs"/>
              </a:rPr>
              <a:t>***B-1+ direktori službi, direktori tvornica, pomoćnici i zamjenici direktora sektora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0BFDC7-B721-1024-DA53-D5868ED665C7}"/>
              </a:ext>
            </a:extLst>
          </p:cNvPr>
          <p:cNvSpPr txBox="1"/>
          <p:nvPr/>
        </p:nvSpPr>
        <p:spPr>
          <a:xfrm>
            <a:off x="7933516" y="732117"/>
            <a:ext cx="11939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Udio recikliranog otpada u ukupnom otpadu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F2C67-8FAD-FC74-6A61-B746F1D574FF}"/>
              </a:ext>
            </a:extLst>
          </p:cNvPr>
          <p:cNvSpPr txBox="1"/>
          <p:nvPr/>
        </p:nvSpPr>
        <p:spPr>
          <a:xfrm>
            <a:off x="7913442" y="1626343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63,9%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632D9E89-380E-1BFA-E0BA-8C37054F1F4F}"/>
              </a:ext>
            </a:extLst>
          </p:cNvPr>
          <p:cNvSpPr txBox="1">
            <a:spLocks noChangeArrowheads="1"/>
          </p:cNvSpPr>
          <p:nvPr/>
        </p:nvSpPr>
        <p:spPr>
          <a:xfrm>
            <a:off x="359999" y="180000"/>
            <a:ext cx="11500005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900" b="1" i="0" u="none" strike="noStrike" kern="1200" cap="none" spc="0" normalizeH="0" baseline="0" noProof="0" dirty="0">
              <a:ln>
                <a:noFill/>
              </a:ln>
              <a:solidFill>
                <a:srgbClr val="DB3832"/>
              </a:solidFill>
              <a:effectLst/>
              <a:uLnTx/>
              <a:uFillTx/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Izvještaj o održivosti - Ključne ESG brojke Grupe Podravka  2024. u odnosu na 2022.  (bazna godina)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4DE5CF-ED16-5AC8-9E50-C0E06DCC2703}"/>
              </a:ext>
            </a:extLst>
          </p:cNvPr>
          <p:cNvSpPr txBox="1"/>
          <p:nvPr/>
        </p:nvSpPr>
        <p:spPr>
          <a:xfrm>
            <a:off x="148046" y="975360"/>
            <a:ext cx="57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5A560-3DC6-FB28-6609-8A3F2CECB170}"/>
              </a:ext>
            </a:extLst>
          </p:cNvPr>
          <p:cNvSpPr txBox="1"/>
          <p:nvPr/>
        </p:nvSpPr>
        <p:spPr>
          <a:xfrm>
            <a:off x="157236" y="2784422"/>
            <a:ext cx="57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1266-4B9A-3769-4F54-BFF050F30D08}"/>
              </a:ext>
            </a:extLst>
          </p:cNvPr>
          <p:cNvSpPr txBox="1"/>
          <p:nvPr/>
        </p:nvSpPr>
        <p:spPr>
          <a:xfrm>
            <a:off x="155316" y="4879279"/>
            <a:ext cx="57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CF323-4DAE-6682-B260-8DD1852BE144}"/>
              </a:ext>
            </a:extLst>
          </p:cNvPr>
          <p:cNvSpPr txBox="1"/>
          <p:nvPr/>
        </p:nvSpPr>
        <p:spPr>
          <a:xfrm>
            <a:off x="1010802" y="2529566"/>
            <a:ext cx="1559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Žene u radnoj snazi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32BA-45E5-01B5-BB03-10130ACFBB08}"/>
              </a:ext>
            </a:extLst>
          </p:cNvPr>
          <p:cNvSpPr txBox="1"/>
          <p:nvPr/>
        </p:nvSpPr>
        <p:spPr>
          <a:xfrm>
            <a:off x="731297" y="3199923"/>
            <a:ext cx="19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5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45D06-DD7F-D79D-2723-167B43886A7F}"/>
              </a:ext>
            </a:extLst>
          </p:cNvPr>
          <p:cNvSpPr txBox="1"/>
          <p:nvPr/>
        </p:nvSpPr>
        <p:spPr>
          <a:xfrm>
            <a:off x="2852113" y="2550657"/>
            <a:ext cx="1559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Žene u Upravi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98FFC7-C5FC-4923-9923-7B6950809EB1}"/>
              </a:ext>
            </a:extLst>
          </p:cNvPr>
          <p:cNvSpPr txBox="1"/>
          <p:nvPr/>
        </p:nvSpPr>
        <p:spPr>
          <a:xfrm>
            <a:off x="2712360" y="3199923"/>
            <a:ext cx="19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40%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3D2A02-7035-1DBE-DAC2-34C05E7821B3}"/>
              </a:ext>
            </a:extLst>
          </p:cNvPr>
          <p:cNvSpPr txBox="1"/>
          <p:nvPr/>
        </p:nvSpPr>
        <p:spPr>
          <a:xfrm>
            <a:off x="4693424" y="2490782"/>
            <a:ext cx="1433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Razlika u plaćama između spolova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3D2F5A-E2EB-181E-F01B-FC399F37C853}"/>
              </a:ext>
            </a:extLst>
          </p:cNvPr>
          <p:cNvSpPr txBox="1"/>
          <p:nvPr/>
        </p:nvSpPr>
        <p:spPr>
          <a:xfrm>
            <a:off x="4793013" y="3199923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4,2%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6AB78E-E826-89D6-E46B-AB6E8723D89C}"/>
              </a:ext>
            </a:extLst>
          </p:cNvPr>
          <p:cNvSpPr txBox="1"/>
          <p:nvPr/>
        </p:nvSpPr>
        <p:spPr>
          <a:xfrm>
            <a:off x="6408803" y="2504113"/>
            <a:ext cx="1559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ISO 26000 Društvena odgovornost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F8EC61-C35F-6EC8-383F-DCEDB6BF9F10}"/>
              </a:ext>
            </a:extLst>
          </p:cNvPr>
          <p:cNvSpPr txBox="1"/>
          <p:nvPr/>
        </p:nvSpPr>
        <p:spPr>
          <a:xfrm>
            <a:off x="6258902" y="3199923"/>
            <a:ext cx="192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DA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113DC4-3AF8-8DD2-8D36-3AD098F40485}"/>
              </a:ext>
            </a:extLst>
          </p:cNvPr>
          <p:cNvSpPr txBox="1"/>
          <p:nvPr/>
        </p:nvSpPr>
        <p:spPr>
          <a:xfrm>
            <a:off x="971514" y="4637611"/>
            <a:ext cx="14413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Udio žena na izvršnim funkcijama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(B-1)**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C0F2CC-3910-AB4C-32DB-37FF63FA8E33}"/>
              </a:ext>
            </a:extLst>
          </p:cNvPr>
          <p:cNvSpPr txBox="1"/>
          <p:nvPr/>
        </p:nvSpPr>
        <p:spPr>
          <a:xfrm>
            <a:off x="1111720" y="5656826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43%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4D3F61-F7B4-4B60-EA97-E1DDDC9DC817}"/>
              </a:ext>
            </a:extLst>
          </p:cNvPr>
          <p:cNvSpPr txBox="1"/>
          <p:nvPr/>
        </p:nvSpPr>
        <p:spPr>
          <a:xfrm>
            <a:off x="6533780" y="5658376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DA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4C5669-0116-212C-68B8-4C69769F4C04}"/>
              </a:ext>
            </a:extLst>
          </p:cNvPr>
          <p:cNvSpPr txBox="1"/>
          <p:nvPr/>
        </p:nvSpPr>
        <p:spPr>
          <a:xfrm>
            <a:off x="4575643" y="5663828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DA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DB305D-0B12-020B-F01D-6CC0EEA1835E}"/>
              </a:ext>
            </a:extLst>
          </p:cNvPr>
          <p:cNvSpPr txBox="1"/>
          <p:nvPr/>
        </p:nvSpPr>
        <p:spPr>
          <a:xfrm>
            <a:off x="4472744" y="4690853"/>
            <a:ext cx="1519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Kodeks korporativnog upravljanja HANFA i ZSE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EB0305-2589-FE38-5B57-DF428C6D40A5}"/>
              </a:ext>
            </a:extLst>
          </p:cNvPr>
          <p:cNvSpPr txBox="1"/>
          <p:nvPr/>
        </p:nvSpPr>
        <p:spPr>
          <a:xfrm>
            <a:off x="6324105" y="4690853"/>
            <a:ext cx="15192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Smjernice OECD za korporativno upravljanje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972123-1975-A64A-8B5A-48C3730D1A7A}"/>
              </a:ext>
            </a:extLst>
          </p:cNvPr>
          <p:cNvSpPr txBox="1"/>
          <p:nvPr/>
        </p:nvSpPr>
        <p:spPr>
          <a:xfrm>
            <a:off x="8175466" y="4606215"/>
            <a:ext cx="11609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10 načela UN Global </a:t>
            </a:r>
            <a:r>
              <a:rPr kumimoji="0" lang="hr-H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Compact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integrirano u poslovanje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81CD0E-22BD-5841-443F-C247D52AF944}"/>
              </a:ext>
            </a:extLst>
          </p:cNvPr>
          <p:cNvSpPr txBox="1"/>
          <p:nvPr/>
        </p:nvSpPr>
        <p:spPr>
          <a:xfrm>
            <a:off x="9887050" y="5663828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DA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FFCB6C-FBF5-A6B2-D0F0-D00B581E1DA1}"/>
              </a:ext>
            </a:extLst>
          </p:cNvPr>
          <p:cNvSpPr txBox="1"/>
          <p:nvPr/>
        </p:nvSpPr>
        <p:spPr>
          <a:xfrm>
            <a:off x="8210415" y="5656828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DA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EAAB52-9D4B-70EF-76A4-9CA654CDFC8B}"/>
              </a:ext>
            </a:extLst>
          </p:cNvPr>
          <p:cNvSpPr txBox="1"/>
          <p:nvPr/>
        </p:nvSpPr>
        <p:spPr>
          <a:xfrm>
            <a:off x="9668589" y="4775492"/>
            <a:ext cx="1519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Globalna inicijativa za sigurnost hrane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995B2-24C5-1121-E378-9A265D8C1408}"/>
              </a:ext>
            </a:extLst>
          </p:cNvPr>
          <p:cNvSpPr txBox="1"/>
          <p:nvPr/>
        </p:nvSpPr>
        <p:spPr>
          <a:xfrm>
            <a:off x="2852113" y="4631033"/>
            <a:ext cx="1441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Udio žena na upravljačkim funkcijama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(B-2)***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49E398-EF7C-8152-5487-F5A2C9EBFBD5}"/>
              </a:ext>
            </a:extLst>
          </p:cNvPr>
          <p:cNvSpPr txBox="1"/>
          <p:nvPr/>
        </p:nvSpPr>
        <p:spPr>
          <a:xfrm>
            <a:off x="2992319" y="5656827"/>
            <a:ext cx="116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79667-D425-12C9-2510-046C2FFEC00E}"/>
              </a:ext>
            </a:extLst>
          </p:cNvPr>
          <p:cNvSpPr txBox="1"/>
          <p:nvPr/>
        </p:nvSpPr>
        <p:spPr>
          <a:xfrm>
            <a:off x="4354933" y="753346"/>
            <a:ext cx="12709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Povećanje OIE po toni proizvedenih proizvoda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3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56465E-EC4C-7137-5D92-5B48C356518A}"/>
              </a:ext>
            </a:extLst>
          </p:cNvPr>
          <p:cNvCxnSpPr>
            <a:cxnSpLocks/>
          </p:cNvCxnSpPr>
          <p:nvPr/>
        </p:nvCxnSpPr>
        <p:spPr>
          <a:xfrm>
            <a:off x="4771375" y="1796385"/>
            <a:ext cx="74206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uilding with many windows&#10;&#10;Description automatically generated">
            <a:extLst>
              <a:ext uri="{FF2B5EF4-FFF2-40B4-BE49-F238E27FC236}">
                <a16:creationId xmlns:a16="http://schemas.microsoft.com/office/drawing/2014/main" id="{57CE0FA9-0232-BDCE-5A92-CD030D7F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" y="1"/>
            <a:ext cx="477002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F477F3-46E5-C060-B9D9-C026D4F3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375" y="-1"/>
            <a:ext cx="747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D09EA7-9F63-3FE9-9F7A-5EC376AA761E}"/>
              </a:ext>
            </a:extLst>
          </p:cNvPr>
          <p:cNvSpPr/>
          <p:nvPr/>
        </p:nvSpPr>
        <p:spPr>
          <a:xfrm>
            <a:off x="9152791" y="0"/>
            <a:ext cx="30392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01" hangingPunct="0"/>
            <a:endParaRPr lang="en-HR" sz="750" b="1" kern="0" dirty="0">
              <a:solidFill>
                <a:prstClr val="white"/>
              </a:solidFill>
              <a:latin typeface="Podravka Sans"/>
              <a:sym typeface="Helvetica Neue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9EFEE6-F1CF-96BC-070C-B7A1D85D0E37}"/>
              </a:ext>
            </a:extLst>
          </p:cNvPr>
          <p:cNvSpPr txBox="1">
            <a:spLocks/>
          </p:cNvSpPr>
          <p:nvPr/>
        </p:nvSpPr>
        <p:spPr>
          <a:xfrm>
            <a:off x="3034618" y="494946"/>
            <a:ext cx="4067518" cy="921800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0" kern="12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hr-HR" sz="5001" dirty="0">
                <a:solidFill>
                  <a:srgbClr val="DB3832"/>
                </a:solidFill>
                <a:latin typeface="Podravka Sans Bold"/>
                <a:sym typeface="Helvetica Neue"/>
              </a:rPr>
              <a:t>Poljoprivreda</a:t>
            </a:r>
            <a:endParaRPr lang="en-GB" sz="5001" dirty="0">
              <a:solidFill>
                <a:srgbClr val="DB3832"/>
              </a:solidFill>
              <a:latin typeface="Podravka Sans Bold"/>
              <a:sym typeface="Helvetica Neue"/>
            </a:endParaRPr>
          </a:p>
        </p:txBody>
      </p:sp>
      <p:pic>
        <p:nvPicPr>
          <p:cNvPr id="62" name="Graphic 61" descr="Dairy outline">
            <a:extLst>
              <a:ext uri="{FF2B5EF4-FFF2-40B4-BE49-F238E27FC236}">
                <a16:creationId xmlns:a16="http://schemas.microsoft.com/office/drawing/2014/main" id="{6A3F8100-D975-0FD7-72BA-2226BA294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7885" y="4222522"/>
            <a:ext cx="1202919" cy="1202919"/>
          </a:xfrm>
          <a:prstGeom prst="rect">
            <a:avLst/>
          </a:prstGeom>
        </p:spPr>
      </p:pic>
      <p:sp>
        <p:nvSpPr>
          <p:cNvPr id="65" name="Text Placeholder 24">
            <a:extLst>
              <a:ext uri="{FF2B5EF4-FFF2-40B4-BE49-F238E27FC236}">
                <a16:creationId xmlns:a16="http://schemas.microsoft.com/office/drawing/2014/main" id="{AB4D15F1-798F-0B4F-61EA-45411CDBDCC5}"/>
              </a:ext>
            </a:extLst>
          </p:cNvPr>
          <p:cNvSpPr txBox="1">
            <a:spLocks/>
          </p:cNvSpPr>
          <p:nvPr/>
        </p:nvSpPr>
        <p:spPr>
          <a:xfrm>
            <a:off x="9884729" y="1092962"/>
            <a:ext cx="2000249" cy="1007267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1800" dirty="0">
                <a:solidFill>
                  <a:prstClr val="white"/>
                </a:solidFill>
                <a:latin typeface="Podravka Sans" pitchFamily="2" charset="0"/>
                <a:ea typeface="Podravka Sans" pitchFamily="2" charset="0"/>
                <a:sym typeface="Helvetica Neue"/>
              </a:rPr>
              <a:t>Ratarstvo, sjemenarstvo, povrtlarstvo, svinjogojstvo, govedarstvo, mliječni proizvodi, vina</a:t>
            </a:r>
            <a:endParaRPr lang="en-GB" sz="1800" dirty="0">
              <a:solidFill>
                <a:prstClr val="white"/>
              </a:solidFill>
              <a:latin typeface="Podravka Sans" pitchFamily="2" charset="0"/>
              <a:ea typeface="Podravka Sans" pitchFamily="2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90301-E000-0F13-8234-8A4B9E181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708" y="1933208"/>
            <a:ext cx="841729" cy="452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ADCF5-165D-D405-D9A3-513D7ED3B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429" y="1839855"/>
            <a:ext cx="826491" cy="626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0CF71-194D-6601-F428-A77E1A037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410" y="1807423"/>
            <a:ext cx="801078" cy="619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0E32E-718B-7906-E4D6-BC5C84D05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564" y="1751195"/>
            <a:ext cx="752888" cy="773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17B0F-26A8-6A13-D14F-D8E281B94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5204" y="1972045"/>
            <a:ext cx="942636" cy="34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94319-871C-60C3-A5C0-FCA89335397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7" y="2615813"/>
            <a:ext cx="7051647" cy="145654"/>
          </a:xfrm>
          <a:prstGeom prst="rect">
            <a:avLst/>
          </a:prstGeom>
        </p:spPr>
      </p:pic>
      <p:pic>
        <p:nvPicPr>
          <p:cNvPr id="14" name="Graphic 13" descr="Grapes outline">
            <a:extLst>
              <a:ext uri="{FF2B5EF4-FFF2-40B4-BE49-F238E27FC236}">
                <a16:creationId xmlns:a16="http://schemas.microsoft.com/office/drawing/2014/main" id="{4F9DCFE9-E3DA-0C93-1635-CA1C5F5BA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81853" y="3250697"/>
            <a:ext cx="1024276" cy="1024276"/>
          </a:xfrm>
          <a:prstGeom prst="rect">
            <a:avLst/>
          </a:prstGeom>
        </p:spPr>
      </p:pic>
      <p:pic>
        <p:nvPicPr>
          <p:cNvPr id="16" name="Graphic 15" descr="Corn outline">
            <a:extLst>
              <a:ext uri="{FF2B5EF4-FFF2-40B4-BE49-F238E27FC236}">
                <a16:creationId xmlns:a16="http://schemas.microsoft.com/office/drawing/2014/main" id="{90B549EC-FF1F-7C96-D33E-E5A0AFF743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13152" y="3250697"/>
            <a:ext cx="971826" cy="971826"/>
          </a:xfrm>
          <a:prstGeom prst="rect">
            <a:avLst/>
          </a:prstGeom>
        </p:spPr>
      </p:pic>
      <p:pic>
        <p:nvPicPr>
          <p:cNvPr id="23" name="Graphic 22" descr="Grain outline">
            <a:extLst>
              <a:ext uri="{FF2B5EF4-FFF2-40B4-BE49-F238E27FC236}">
                <a16:creationId xmlns:a16="http://schemas.microsoft.com/office/drawing/2014/main" id="{2D207C7D-F762-A541-B1E0-45E8D887BE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86157" y="3247677"/>
            <a:ext cx="457200" cy="457200"/>
          </a:xfrm>
          <a:prstGeom prst="rect">
            <a:avLst/>
          </a:prstGeom>
        </p:spPr>
      </p:pic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7A923CF2-CB43-19EC-42AC-24690F3626A1}"/>
              </a:ext>
            </a:extLst>
          </p:cNvPr>
          <p:cNvSpPr txBox="1">
            <a:spLocks/>
          </p:cNvSpPr>
          <p:nvPr/>
        </p:nvSpPr>
        <p:spPr>
          <a:xfrm>
            <a:off x="3390442" y="3114503"/>
            <a:ext cx="4329204" cy="773991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2000" dirty="0">
                <a:solidFill>
                  <a:prstClr val="black"/>
                </a:solidFill>
                <a:sym typeface="Helvetica Neue"/>
              </a:rPr>
              <a:t>3% ukupnog obradivog poljoprivrednog zemljišta u Hrvatskoj - 33.000 hektara</a:t>
            </a:r>
          </a:p>
        </p:txBody>
      </p:sp>
      <p:pic>
        <p:nvPicPr>
          <p:cNvPr id="27" name="Graphic 26" descr="Pig outline">
            <a:extLst>
              <a:ext uri="{FF2B5EF4-FFF2-40B4-BE49-F238E27FC236}">
                <a16:creationId xmlns:a16="http://schemas.microsoft.com/office/drawing/2014/main" id="{BFB80B3C-5696-2F61-572F-F28C09D6F1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9198" y="3888494"/>
            <a:ext cx="551116" cy="551116"/>
          </a:xfrm>
          <a:prstGeom prst="rect">
            <a:avLst/>
          </a:prstGeom>
        </p:spPr>
      </p:pic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DC1F02A0-A864-C947-9988-1E65B0E6D2D4}"/>
              </a:ext>
            </a:extLst>
          </p:cNvPr>
          <p:cNvSpPr txBox="1">
            <a:spLocks/>
          </p:cNvSpPr>
          <p:nvPr/>
        </p:nvSpPr>
        <p:spPr>
          <a:xfrm>
            <a:off x="3390442" y="3969418"/>
            <a:ext cx="3833799" cy="49898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2000" dirty="0">
                <a:solidFill>
                  <a:prstClr val="black"/>
                </a:solidFill>
                <a:sym typeface="Helvetica Neue"/>
              </a:rPr>
              <a:t>50% hrvatske proizvodnje svinja</a:t>
            </a:r>
          </a:p>
        </p:txBody>
      </p:sp>
      <p:pic>
        <p:nvPicPr>
          <p:cNvPr id="38" name="Graphic 37" descr="Cow outline">
            <a:extLst>
              <a:ext uri="{FF2B5EF4-FFF2-40B4-BE49-F238E27FC236}">
                <a16:creationId xmlns:a16="http://schemas.microsoft.com/office/drawing/2014/main" id="{713FBA49-4F7D-9CBE-A39C-CA0B60B854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86157" y="4585608"/>
            <a:ext cx="551116" cy="551116"/>
          </a:xfrm>
          <a:prstGeom prst="rect">
            <a:avLst/>
          </a:prstGeom>
        </p:spPr>
      </p:pic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97893CE6-B714-99BE-C3F4-CC8F4D6A1DFD}"/>
              </a:ext>
            </a:extLst>
          </p:cNvPr>
          <p:cNvSpPr txBox="1">
            <a:spLocks/>
          </p:cNvSpPr>
          <p:nvPr/>
        </p:nvSpPr>
        <p:spPr>
          <a:xfrm>
            <a:off x="3390442" y="4637735"/>
            <a:ext cx="3833799" cy="49898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2000" dirty="0">
                <a:solidFill>
                  <a:prstClr val="black"/>
                </a:solidFill>
                <a:sym typeface="Helvetica Neue"/>
              </a:rPr>
              <a:t>18% hrvatske proizvodnje goveda</a:t>
            </a:r>
          </a:p>
        </p:txBody>
      </p:sp>
      <p:pic>
        <p:nvPicPr>
          <p:cNvPr id="53" name="Graphic 52" descr="Dairy outline">
            <a:extLst>
              <a:ext uri="{FF2B5EF4-FFF2-40B4-BE49-F238E27FC236}">
                <a16:creationId xmlns:a16="http://schemas.microsoft.com/office/drawing/2014/main" id="{D72FCD4C-F4AF-18EF-BFEF-BB0211A0DC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20469" y="5277406"/>
            <a:ext cx="588573" cy="588573"/>
          </a:xfrm>
          <a:prstGeom prst="rect">
            <a:avLst/>
          </a:prstGeom>
        </p:spPr>
      </p:pic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C3828053-7557-6452-EB6F-53222ABC9076}"/>
              </a:ext>
            </a:extLst>
          </p:cNvPr>
          <p:cNvSpPr txBox="1">
            <a:spLocks/>
          </p:cNvSpPr>
          <p:nvPr/>
        </p:nvSpPr>
        <p:spPr>
          <a:xfrm>
            <a:off x="3390442" y="5328423"/>
            <a:ext cx="3833799" cy="49898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2000" dirty="0">
                <a:solidFill>
                  <a:prstClr val="black"/>
                </a:solidFill>
                <a:sym typeface="Helvetica Neue"/>
              </a:rPr>
              <a:t>11% hrvatske proizvodnje mlijeka</a:t>
            </a:r>
          </a:p>
        </p:txBody>
      </p:sp>
      <p:pic>
        <p:nvPicPr>
          <p:cNvPr id="56" name="Graphic 55" descr="Wine outline">
            <a:extLst>
              <a:ext uri="{FF2B5EF4-FFF2-40B4-BE49-F238E27FC236}">
                <a16:creationId xmlns:a16="http://schemas.microsoft.com/office/drawing/2014/main" id="{D3BCC685-B828-6FFC-B773-5C2531A069B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639198" y="6006661"/>
            <a:ext cx="515947" cy="515947"/>
          </a:xfrm>
          <a:prstGeom prst="rect">
            <a:avLst/>
          </a:prstGeom>
        </p:spPr>
      </p:pic>
      <p:sp>
        <p:nvSpPr>
          <p:cNvPr id="57" name="Text Placeholder 24">
            <a:extLst>
              <a:ext uri="{FF2B5EF4-FFF2-40B4-BE49-F238E27FC236}">
                <a16:creationId xmlns:a16="http://schemas.microsoft.com/office/drawing/2014/main" id="{F320011B-EB63-17A9-6821-3F4AA6FE9ABD}"/>
              </a:ext>
            </a:extLst>
          </p:cNvPr>
          <p:cNvSpPr txBox="1">
            <a:spLocks/>
          </p:cNvSpPr>
          <p:nvPr/>
        </p:nvSpPr>
        <p:spPr>
          <a:xfrm>
            <a:off x="3390442" y="6006661"/>
            <a:ext cx="3833799" cy="49898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buClr>
                <a:srgbClr val="DB3832"/>
              </a:buClr>
            </a:pPr>
            <a:r>
              <a:rPr lang="hr-HR" sz="2000" dirty="0">
                <a:solidFill>
                  <a:prstClr val="black"/>
                </a:solidFill>
                <a:sym typeface="Helvetica Neue"/>
              </a:rPr>
              <a:t>6% hrvatske proizvodnje vina</a:t>
            </a:r>
          </a:p>
        </p:txBody>
      </p:sp>
    </p:spTree>
    <p:extLst>
      <p:ext uri="{BB962C8B-B14F-4D97-AF65-F5344CB8AC3E}">
        <p14:creationId xmlns:p14="http://schemas.microsoft.com/office/powerpoint/2010/main" val="50520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C904EFFC-00A9-CE23-AA37-C4399B8F794A}"/>
              </a:ext>
            </a:extLst>
          </p:cNvPr>
          <p:cNvSpPr txBox="1">
            <a:spLocks/>
          </p:cNvSpPr>
          <p:nvPr/>
        </p:nvSpPr>
        <p:spPr>
          <a:xfrm>
            <a:off x="1862370" y="218790"/>
            <a:ext cx="4145742" cy="170816"/>
          </a:xfrm>
          <a:prstGeom prst="rect">
            <a:avLst/>
          </a:prstGeom>
        </p:spPr>
        <p:txBody>
          <a:bodyPr vert="horz"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r" defTabSz="412750"/>
            <a:endParaRPr lang="en-US" sz="2201" kern="0" dirty="0">
              <a:solidFill>
                <a:srgbClr val="C00000"/>
              </a:solidFill>
              <a:latin typeface="Fira Sans" panose="020B05030500000200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EC9DCBB-2767-454D-D7AC-35A2BC1D99FE}"/>
              </a:ext>
            </a:extLst>
          </p:cNvPr>
          <p:cNvSpPr txBox="1">
            <a:spLocks/>
          </p:cNvSpPr>
          <p:nvPr/>
        </p:nvSpPr>
        <p:spPr>
          <a:xfrm>
            <a:off x="1494356" y="980915"/>
            <a:ext cx="7551422" cy="828711"/>
          </a:xfrm>
          <a:prstGeom prst="rect">
            <a:avLst/>
          </a:prstGeom>
        </p:spPr>
        <p:txBody>
          <a:bodyPr anchor="ctr"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0" kern="12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hr-HR" sz="5000" dirty="0">
                <a:solidFill>
                  <a:srgbClr val="DB3832"/>
                </a:solidFill>
                <a:latin typeface="Podravka Sans Bold"/>
                <a:sym typeface="Helvetica Neue"/>
              </a:rPr>
              <a:t>Poljoprivreda</a:t>
            </a:r>
          </a:p>
          <a:p>
            <a:pPr defTabSz="914400"/>
            <a:endParaRPr lang="en-GB" sz="3600" dirty="0">
              <a:solidFill>
                <a:srgbClr val="DB3832"/>
              </a:solidFill>
              <a:latin typeface="Podravka Sans Bold"/>
              <a:sym typeface="Helvetica Neue"/>
            </a:endParaRPr>
          </a:p>
        </p:txBody>
      </p:sp>
      <p:sp>
        <p:nvSpPr>
          <p:cNvPr id="4474" name="Text Placeholder 18">
            <a:extLst>
              <a:ext uri="{FF2B5EF4-FFF2-40B4-BE49-F238E27FC236}">
                <a16:creationId xmlns:a16="http://schemas.microsoft.com/office/drawing/2014/main" id="{454D9611-BC71-7C1E-C97C-3D738EDB3F06}"/>
              </a:ext>
            </a:extLst>
          </p:cNvPr>
          <p:cNvSpPr txBox="1">
            <a:spLocks/>
          </p:cNvSpPr>
          <p:nvPr/>
        </p:nvSpPr>
        <p:spPr>
          <a:xfrm>
            <a:off x="1494356" y="2400936"/>
            <a:ext cx="4669052" cy="3085465"/>
          </a:xfrm>
          <a:prstGeom prst="rect">
            <a:avLst/>
          </a:prstGeom>
        </p:spPr>
        <p:txBody>
          <a:bodyPr anchor="t"/>
          <a:lstStyle>
            <a:lvl1pPr marL="648000" indent="-64800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4000" kern="12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 defTabSz="914400">
              <a:lnSpc>
                <a:spcPts val="2500"/>
              </a:lnSpc>
              <a:buClr>
                <a:srgbClr val="DB3832"/>
              </a:buClr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37 farmi</a:t>
            </a:r>
          </a:p>
          <a:p>
            <a:pPr marL="324000" indent="-324000" defTabSz="914400">
              <a:lnSpc>
                <a:spcPts val="2500"/>
              </a:lnSpc>
              <a:buClr>
                <a:srgbClr val="DB3832"/>
              </a:buClr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33.000 hektara obradivog poljoprivrednog zemljišta od čega </a:t>
            </a:r>
            <a:r>
              <a:rPr lang="hr-HR" sz="1600" dirty="0">
                <a:solidFill>
                  <a:prstClr val="black"/>
                </a:solidFill>
                <a:latin typeface="Podravka Sans Light" pitchFamily="50" charset="0"/>
                <a:ea typeface="Podravka Sans Light" pitchFamily="50" charset="0"/>
                <a:sym typeface="Helvetica Neue"/>
              </a:rPr>
              <a:t>615 hektara vinograda</a:t>
            </a:r>
          </a:p>
          <a:p>
            <a:pPr marL="324000" indent="-324000" defTabSz="914400">
              <a:lnSpc>
                <a:spcPts val="2500"/>
              </a:lnSpc>
              <a:buClr>
                <a:srgbClr val="DB3832"/>
              </a:buClr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Proizvodni kapaciteti:</a:t>
            </a:r>
          </a:p>
          <a:p>
            <a:pPr defTabSz="914400">
              <a:lnSpc>
                <a:spcPts val="25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Belje Baranjka – Beli Manastir</a:t>
            </a:r>
          </a:p>
          <a:p>
            <a:pPr defTabSz="914400">
              <a:lnSpc>
                <a:spcPts val="25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Belje Tvornice mliječnih proizvoda - Osijek i Beli Manastir</a:t>
            </a:r>
          </a:p>
          <a:p>
            <a:pPr defTabSz="914400">
              <a:lnSpc>
                <a:spcPts val="25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Vinarija Vina Belje – Kamenac</a:t>
            </a:r>
          </a:p>
          <a:p>
            <a:pPr defTabSz="914400">
              <a:lnSpc>
                <a:spcPts val="2500"/>
              </a:lnSpc>
              <a:buClr>
                <a:srgbClr val="DB3832"/>
              </a:buClr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prstClr val="black"/>
                </a:solidFill>
                <a:sym typeface="Helvetica Neue"/>
              </a:rPr>
              <a:t>Vinarija Vupik – Vukovar</a:t>
            </a:r>
          </a:p>
        </p:txBody>
      </p:sp>
      <p:pic>
        <p:nvPicPr>
          <p:cNvPr id="6" name="Picture 5" descr="A person sweeping a floor with cows in a barn&#10;&#10;AI-generated content may be incorrect.">
            <a:extLst>
              <a:ext uri="{FF2B5EF4-FFF2-40B4-BE49-F238E27FC236}">
                <a16:creationId xmlns:a16="http://schemas.microsoft.com/office/drawing/2014/main" id="{32B10559-F9B6-DD9E-FC55-A19C05CC9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05" y="4936582"/>
            <a:ext cx="2882396" cy="1921418"/>
          </a:xfrm>
          <a:prstGeom prst="rect">
            <a:avLst/>
          </a:prstGeom>
        </p:spPr>
      </p:pic>
      <p:pic>
        <p:nvPicPr>
          <p:cNvPr id="11" name="Picture 10" descr="A building with a grassy field&#10;&#10;AI-generated content may be incorrect.">
            <a:extLst>
              <a:ext uri="{FF2B5EF4-FFF2-40B4-BE49-F238E27FC236}">
                <a16:creationId xmlns:a16="http://schemas.microsoft.com/office/drawing/2014/main" id="{0CF827F0-F53B-DEC7-EE3F-446E105D4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98" y="0"/>
            <a:ext cx="4002416" cy="2752199"/>
          </a:xfrm>
          <a:prstGeom prst="rect">
            <a:avLst/>
          </a:prstGeom>
        </p:spPr>
      </p:pic>
      <p:pic>
        <p:nvPicPr>
          <p:cNvPr id="15" name="Picture 14" descr="A large round buildings with domes&#10;&#10;AI-generated content may be incorrect.">
            <a:extLst>
              <a:ext uri="{FF2B5EF4-FFF2-40B4-BE49-F238E27FC236}">
                <a16:creationId xmlns:a16="http://schemas.microsoft.com/office/drawing/2014/main" id="{DFFB93A8-C3ED-3AEE-DCF3-C28C3CA04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99" y="4936582"/>
            <a:ext cx="2882395" cy="1921418"/>
          </a:xfrm>
          <a:prstGeom prst="rect">
            <a:avLst/>
          </a:prstGeom>
        </p:spPr>
      </p:pic>
      <p:pic>
        <p:nvPicPr>
          <p:cNvPr id="17" name="Picture 16" descr="A large building with many windows&#10;&#10;AI-generated content may be incorrect.">
            <a:extLst>
              <a:ext uri="{FF2B5EF4-FFF2-40B4-BE49-F238E27FC236}">
                <a16:creationId xmlns:a16="http://schemas.microsoft.com/office/drawing/2014/main" id="{4E6DF03E-CE45-3258-2471-52250E7AA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94" y="2822331"/>
            <a:ext cx="3656106" cy="2046456"/>
          </a:xfrm>
          <a:prstGeom prst="rect">
            <a:avLst/>
          </a:prstGeom>
        </p:spPr>
      </p:pic>
      <p:pic>
        <p:nvPicPr>
          <p:cNvPr id="21" name="Picture 20" descr="A close-up of a machine&#10;&#10;AI-generated content may be incorrect.">
            <a:extLst>
              <a:ext uri="{FF2B5EF4-FFF2-40B4-BE49-F238E27FC236}">
                <a16:creationId xmlns:a16="http://schemas.microsoft.com/office/drawing/2014/main" id="{2ECBCD8E-8108-9102-30B6-BC77FF32FD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7718" y="2798344"/>
            <a:ext cx="2046456" cy="2092094"/>
          </a:xfrm>
          <a:prstGeom prst="rect">
            <a:avLst/>
          </a:prstGeom>
        </p:spPr>
      </p:pic>
      <p:pic>
        <p:nvPicPr>
          <p:cNvPr id="25" name="Picture 24" descr="A person working at a factory&#10;&#10;AI-generated content may be incorrect.">
            <a:extLst>
              <a:ext uri="{FF2B5EF4-FFF2-40B4-BE49-F238E27FC236}">
                <a16:creationId xmlns:a16="http://schemas.microsoft.com/office/drawing/2014/main" id="{9743D345-2AEF-8552-31E0-4813AE8064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62" y="0"/>
            <a:ext cx="1746738" cy="27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9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0D884-212B-6C34-20A8-0EEF3A8534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0666" y="2073468"/>
            <a:ext cx="9266828" cy="1886755"/>
          </a:xfrm>
        </p:spPr>
        <p:txBody>
          <a:bodyPr anchor="t"/>
          <a:lstStyle/>
          <a:p>
            <a:pPr algn="ctr"/>
            <a:r>
              <a:rPr lang="hr-HR" sz="8000" dirty="0">
                <a:latin typeface="Podravka Sans Bold" pitchFamily="50" charset="0"/>
                <a:ea typeface="Podravka Sans Bold" pitchFamily="50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5635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BB4DF-2A18-E26D-77E0-33ABAA75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4848" y="6597352"/>
            <a:ext cx="400735" cy="365125"/>
          </a:xfrm>
        </p:spPr>
        <p:txBody>
          <a:bodyPr/>
          <a:lstStyle/>
          <a:p>
            <a:fld id="{0E7DDE43-3D36-4BD8-98DC-977E4410F8A8}" type="slidenum">
              <a:rPr lang="en-US" smtClean="0">
                <a:solidFill>
                  <a:srgbClr val="595959"/>
                </a:solidFill>
              </a:rPr>
              <a:t>17</a:t>
            </a:fld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D66413-0E7C-9A82-CE52-E8E37D5A7442}"/>
              </a:ext>
            </a:extLst>
          </p:cNvPr>
          <p:cNvSpPr/>
          <p:nvPr/>
        </p:nvSpPr>
        <p:spPr>
          <a:xfrm>
            <a:off x="360000" y="180000"/>
            <a:ext cx="9170820" cy="356124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hr-HR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Kontakt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4F010B-4749-A075-C272-268621EA1D70}"/>
              </a:ext>
            </a:extLst>
          </p:cNvPr>
          <p:cNvSpPr txBox="1"/>
          <p:nvPr/>
        </p:nvSpPr>
        <p:spPr>
          <a:xfrm>
            <a:off x="324000" y="899999"/>
            <a:ext cx="5957530" cy="2118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Podravka d.d.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Ante Starčevića 32, 48 000 Koprivnica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www.podravka.hr</a:t>
            </a: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Odnosi s investitorima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ir@podravka.hr</a:t>
            </a: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57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0D884-212B-6C34-20A8-0EEF3A8534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2586" y="2076415"/>
            <a:ext cx="9266828" cy="1886755"/>
          </a:xfrm>
        </p:spPr>
        <p:txBody>
          <a:bodyPr anchor="t"/>
          <a:lstStyle/>
          <a:p>
            <a:pPr algn="ctr"/>
            <a:r>
              <a:rPr lang="hr-HR" sz="6000" dirty="0">
                <a:latin typeface="Podravka Sans Bold" pitchFamily="50" charset="0"/>
                <a:ea typeface="Podravka Sans Bold" pitchFamily="50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48503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56465E-EC4C-7137-5D92-5B48C356518A}"/>
              </a:ext>
            </a:extLst>
          </p:cNvPr>
          <p:cNvCxnSpPr>
            <a:cxnSpLocks/>
          </p:cNvCxnSpPr>
          <p:nvPr/>
        </p:nvCxnSpPr>
        <p:spPr>
          <a:xfrm>
            <a:off x="4771375" y="1796385"/>
            <a:ext cx="74206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uilding with many windows&#10;&#10;Description automatically generated">
            <a:extLst>
              <a:ext uri="{FF2B5EF4-FFF2-40B4-BE49-F238E27FC236}">
                <a16:creationId xmlns:a16="http://schemas.microsoft.com/office/drawing/2014/main" id="{57CE0FA9-0232-BDCE-5A92-CD030D7F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" y="1"/>
            <a:ext cx="477002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F477F3-46E5-C060-B9D9-C026D4F3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375" y="-1"/>
            <a:ext cx="74747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B7503D-A1FC-C9E6-4A5B-60C408B37AEC}"/>
              </a:ext>
            </a:extLst>
          </p:cNvPr>
          <p:cNvSpPr/>
          <p:nvPr/>
        </p:nvSpPr>
        <p:spPr>
          <a:xfrm>
            <a:off x="7235301" y="1189608"/>
            <a:ext cx="2306097" cy="5149047"/>
          </a:xfrm>
          <a:prstGeom prst="rect">
            <a:avLst/>
          </a:prstGeom>
          <a:solidFill>
            <a:srgbClr val="DB3832"/>
          </a:solidFill>
          <a:ln>
            <a:solidFill>
              <a:srgbClr val="DB38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54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D789-E9FD-4A08-BBF6-A5367AC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E15ED91-3418-946A-F7AD-61DFAE5B593F}"/>
              </a:ext>
            </a:extLst>
          </p:cNvPr>
          <p:cNvSpPr txBox="1">
            <a:spLocks noChangeArrowheads="1"/>
          </p:cNvSpPr>
          <p:nvPr/>
        </p:nvSpPr>
        <p:spPr>
          <a:xfrm>
            <a:off x="360000" y="180000"/>
            <a:ext cx="115320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Ključni financijski pokazatelji u 2024. godini 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2FFFC4-D0A8-2F1B-D158-CA8AEB5D7F0A}"/>
              </a:ext>
            </a:extLst>
          </p:cNvPr>
          <p:cNvSpPr/>
          <p:nvPr/>
        </p:nvSpPr>
        <p:spPr>
          <a:xfrm>
            <a:off x="682976" y="1187246"/>
            <a:ext cx="2284160" cy="2041146"/>
          </a:xfrm>
          <a:prstGeom prst="ellipse">
            <a:avLst/>
          </a:prstGeom>
          <a:gradFill flip="none" rotWithShape="1">
            <a:gsLst>
              <a:gs pos="0">
                <a:srgbClr val="DB3832">
                  <a:shade val="30000"/>
                  <a:satMod val="115000"/>
                </a:srgbClr>
              </a:gs>
              <a:gs pos="50000">
                <a:srgbClr val="DB3832">
                  <a:shade val="67500"/>
                  <a:satMod val="115000"/>
                </a:srgbClr>
              </a:gs>
              <a:gs pos="100000">
                <a:srgbClr val="DB383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C21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latin typeface="Fira Sans" panose="020B0503050000020004" pitchFamily="34" charset="0"/>
                <a:cs typeface="Arial" panose="020B0604020202020204" pitchFamily="34" charset="0"/>
              </a:rPr>
              <a:t>766,5</a:t>
            </a:r>
            <a:br>
              <a:rPr lang="hr-HR" dirty="0">
                <a:latin typeface="Fira Sans" panose="020B0503050000020004" pitchFamily="34" charset="0"/>
                <a:cs typeface="Arial" panose="020B0604020202020204" pitchFamily="34" charset="0"/>
              </a:rPr>
            </a:br>
            <a:r>
              <a:rPr lang="hr-HR" sz="1400" dirty="0">
                <a:latin typeface="Fira Sans" panose="020B0503050000020004" pitchFamily="34" charset="0"/>
                <a:cs typeface="Arial" panose="020B0604020202020204" pitchFamily="34" charset="0"/>
              </a:rPr>
              <a:t>milijuna eura</a:t>
            </a:r>
          </a:p>
          <a:p>
            <a:pPr algn="ctr"/>
            <a:r>
              <a:rPr lang="hr-HR" sz="1400" dirty="0">
                <a:solidFill>
                  <a:srgbClr val="FFC00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+7,4%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C56062-95EC-076F-0F1F-5186688029A8}"/>
              </a:ext>
            </a:extLst>
          </p:cNvPr>
          <p:cNvSpPr/>
          <p:nvPr/>
        </p:nvSpPr>
        <p:spPr>
          <a:xfrm>
            <a:off x="4782225" y="1187246"/>
            <a:ext cx="2284160" cy="2041146"/>
          </a:xfrm>
          <a:prstGeom prst="ellipse">
            <a:avLst/>
          </a:prstGeom>
          <a:gradFill flip="none" rotWithShape="1">
            <a:gsLst>
              <a:gs pos="0">
                <a:srgbClr val="DB3832">
                  <a:shade val="30000"/>
                  <a:satMod val="115000"/>
                </a:srgbClr>
              </a:gs>
              <a:gs pos="50000">
                <a:srgbClr val="DB3832">
                  <a:shade val="67500"/>
                  <a:satMod val="115000"/>
                </a:srgbClr>
              </a:gs>
              <a:gs pos="100000">
                <a:srgbClr val="DB383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C21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latin typeface="Fira Sans" panose="020B0503050000020004" pitchFamily="34" charset="0"/>
                <a:cs typeface="Arial" panose="020B0604020202020204" pitchFamily="34" charset="0"/>
              </a:rPr>
              <a:t>116,8</a:t>
            </a:r>
            <a:br>
              <a:rPr lang="hr-HR" sz="4000" dirty="0">
                <a:latin typeface="Fira Sans" panose="020B0503050000020004" pitchFamily="34" charset="0"/>
                <a:cs typeface="Arial" panose="020B0604020202020204" pitchFamily="34" charset="0"/>
              </a:rPr>
            </a:br>
            <a:r>
              <a:rPr lang="hr-HR" sz="1400" dirty="0">
                <a:latin typeface="Fira Sans" panose="020B0503050000020004" pitchFamily="34" charset="0"/>
                <a:cs typeface="Arial" panose="020B0604020202020204" pitchFamily="34" charset="0"/>
              </a:rPr>
              <a:t>milijuna eura</a:t>
            </a:r>
          </a:p>
          <a:p>
            <a:pPr algn="ctr"/>
            <a:r>
              <a:rPr lang="hr-HR" sz="1400" dirty="0">
                <a:solidFill>
                  <a:srgbClr val="FFC00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+27,0%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8C07E6-3F64-0343-C36F-E853CEF7DFCD}"/>
              </a:ext>
            </a:extLst>
          </p:cNvPr>
          <p:cNvSpPr/>
          <p:nvPr/>
        </p:nvSpPr>
        <p:spPr>
          <a:xfrm>
            <a:off x="8881474" y="1187246"/>
            <a:ext cx="2284160" cy="2041146"/>
          </a:xfrm>
          <a:prstGeom prst="ellipse">
            <a:avLst/>
          </a:prstGeom>
          <a:gradFill flip="none" rotWithShape="1">
            <a:gsLst>
              <a:gs pos="0">
                <a:srgbClr val="DB3832">
                  <a:shade val="30000"/>
                  <a:satMod val="115000"/>
                </a:srgbClr>
              </a:gs>
              <a:gs pos="50000">
                <a:srgbClr val="DB3832">
                  <a:shade val="67500"/>
                  <a:satMod val="115000"/>
                </a:srgbClr>
              </a:gs>
              <a:gs pos="100000">
                <a:srgbClr val="DB383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C21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latin typeface="Fira Sans" panose="020B0503050000020004" pitchFamily="34" charset="0"/>
                <a:cs typeface="Arial" panose="020B0604020202020204" pitchFamily="34" charset="0"/>
              </a:rPr>
              <a:t>64,2</a:t>
            </a:r>
            <a:br>
              <a:rPr lang="hr-HR" dirty="0">
                <a:latin typeface="Fira Sans" panose="020B0503050000020004" pitchFamily="34" charset="0"/>
                <a:cs typeface="Arial" panose="020B0604020202020204" pitchFamily="34" charset="0"/>
              </a:rPr>
            </a:br>
            <a:r>
              <a:rPr lang="hr-HR" sz="1400" dirty="0">
                <a:latin typeface="Fira Sans" panose="020B0503050000020004" pitchFamily="34" charset="0"/>
                <a:cs typeface="Arial" panose="020B0604020202020204" pitchFamily="34" charset="0"/>
              </a:rPr>
              <a:t>milijuna eura</a:t>
            </a:r>
          </a:p>
          <a:p>
            <a:pPr algn="ctr"/>
            <a:r>
              <a:rPr lang="hr-HR" sz="1400" dirty="0">
                <a:solidFill>
                  <a:srgbClr val="FFC000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+36,1%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5C31C-0078-4672-5921-E76E916675A7}"/>
              </a:ext>
            </a:extLst>
          </p:cNvPr>
          <p:cNvSpPr txBox="1"/>
          <p:nvPr/>
        </p:nvSpPr>
        <p:spPr>
          <a:xfrm>
            <a:off x="682976" y="3424412"/>
            <a:ext cx="228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Prihodi od prodaje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46881-1E7C-CB2B-58F5-85607B7B004A}"/>
              </a:ext>
            </a:extLst>
          </p:cNvPr>
          <p:cNvSpPr txBox="1"/>
          <p:nvPr/>
        </p:nvSpPr>
        <p:spPr>
          <a:xfrm>
            <a:off x="4423673" y="3458248"/>
            <a:ext cx="30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Normalizirana EBITDA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7F57A-D792-DD7F-9B4A-D9212A3B02ED}"/>
              </a:ext>
            </a:extLst>
          </p:cNvPr>
          <p:cNvSpPr txBox="1"/>
          <p:nvPr/>
        </p:nvSpPr>
        <p:spPr>
          <a:xfrm>
            <a:off x="8580879" y="3429000"/>
            <a:ext cx="288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</a:rPr>
              <a:t>Normalizirana Neto dobit nakon MI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FF8516C-D692-4722-A33C-41FB291AC8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653678"/>
              </p:ext>
            </p:extLst>
          </p:nvPr>
        </p:nvGraphicFramePr>
        <p:xfrm>
          <a:off x="290527" y="4264562"/>
          <a:ext cx="3421839" cy="20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50EA1AC-7A12-4B55-ABC9-E951C3DDE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780391"/>
              </p:ext>
            </p:extLst>
          </p:nvPr>
        </p:nvGraphicFramePr>
        <p:xfrm>
          <a:off x="4378603" y="4249787"/>
          <a:ext cx="3423600" cy="20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EB6A4DE-20A8-4467-8E42-D48F87ACF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8079"/>
              </p:ext>
            </p:extLst>
          </p:nvPr>
        </p:nvGraphicFramePr>
        <p:xfrm>
          <a:off x="8479636" y="4275939"/>
          <a:ext cx="3384000" cy="20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241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59999" y="174831"/>
            <a:ext cx="11532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Normalizirana profitabilnost Grupe Podravka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AF658-A9E3-4153-B509-4C088C7E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A63281-7D4C-A28D-AB18-30BE7599E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197978"/>
              </p:ext>
            </p:extLst>
          </p:nvPr>
        </p:nvGraphicFramePr>
        <p:xfrm>
          <a:off x="360001" y="720000"/>
          <a:ext cx="11440114" cy="3030103"/>
        </p:xfrm>
        <a:graphic>
          <a:graphicData uri="http://schemas.openxmlformats.org/drawingml/2006/table">
            <a:tbl>
              <a:tblPr/>
              <a:tblGrid>
                <a:gridCol w="1805146">
                  <a:extLst>
                    <a:ext uri="{9D8B030D-6E8A-4147-A177-3AD203B41FA5}">
                      <a16:colId xmlns:a16="http://schemas.microsoft.com/office/drawing/2014/main" val="1189635396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1589422984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1524966367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960131638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4031510496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1701750106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2403553637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508045998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849702696"/>
                    </a:ext>
                  </a:extLst>
                </a:gridCol>
                <a:gridCol w="1070552">
                  <a:extLst>
                    <a:ext uri="{9D8B030D-6E8A-4147-A177-3AD203B41FA5}">
                      <a16:colId xmlns:a16="http://schemas.microsoft.com/office/drawing/2014/main" val="425616022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Normalizirano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Grupa</a:t>
                      </a:r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Prehrana</a:t>
                      </a:r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Farmaceutika</a:t>
                      </a:r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459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EUR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4542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Prihodi od prodaje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713,8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766,5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7,4%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553,6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591,6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160,2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174,9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9,2%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52806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dobit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248,7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291,8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17,3%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168,7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202,2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19,8%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89,6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12,1%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1294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116,8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27,0%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52,5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70,6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34,5%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39,5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46,2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17,1%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8498025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59,7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81,9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37,1%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29,6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45,1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52,7%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30,2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36,8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21,9%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4467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dobit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47,2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64,2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36,1%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49,5%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28,4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22,2%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9598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endParaRPr lang="hr-HR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89262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34,8%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38,1%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+322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30,5%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34,2%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+369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49,9%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51,2%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+132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0027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12,9%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15,2%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+236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9,5%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11,9%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+245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24,7%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26,4%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+178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2250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8,4%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10,7%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+232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5,3%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7,6%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+229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18,8%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21,0%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+220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481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marža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6,6%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8,4%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+177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4,3%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+173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14,5%</a:t>
                      </a:r>
                    </a:p>
                  </a:txBody>
                  <a:tcPr marL="0" marR="3429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16,2%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+173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4943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A064BFC-F36B-559D-9BB1-253E85EE86CF}"/>
              </a:ext>
            </a:extLst>
          </p:cNvPr>
          <p:cNvSpPr txBox="1"/>
          <p:nvPr/>
        </p:nvSpPr>
        <p:spPr>
          <a:xfrm>
            <a:off x="359999" y="4622065"/>
            <a:ext cx="1105459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Rastu profitabilnosti 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Grupe Podravka u 2024. godini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pridonose oba segmenta 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u apsolutnom iznosu i relativnim maržama na svim razinama profitabilnosti;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050" dirty="0">
              <a:solidFill>
                <a:schemeClr val="tx1">
                  <a:lumMod val="75000"/>
                  <a:lumOff val="25000"/>
                </a:schemeClr>
              </a:solidFill>
              <a:latin typeface="Podravka Sans" pitchFamily="50" charset="0"/>
              <a:ea typeface="Podravka Sans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Rast Normalizirane EBITDA-e i normalizirane Neto dobiti ostvaren je unatoč dodatnim investicijama u poboljšanje materijalnih prava zaposlenika u iznosu 19,2 </a:t>
            </a:r>
            <a:r>
              <a:rPr lang="hr-H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mil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ea typeface="Podravka Sans" pitchFamily="50" charset="0"/>
              </a:rPr>
              <a:t>. eura.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05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Podravka Sans" pitchFamily="50" charset="0"/>
              <a:ea typeface="Podravka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2FAE84-7D27-678E-05AB-3E12C0E9E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925" y="6594609"/>
            <a:ext cx="67207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2725FC-49BF-1838-C05F-0C710FD9645A}"/>
              </a:ext>
            </a:extLst>
          </p:cNvPr>
          <p:cNvCxnSpPr/>
          <p:nvPr/>
        </p:nvCxnSpPr>
        <p:spPr>
          <a:xfrm>
            <a:off x="8553543" y="1447213"/>
            <a:ext cx="0" cy="42164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51C6CB-A7B1-42CA-834E-E2154CDBE563}"/>
              </a:ext>
            </a:extLst>
          </p:cNvPr>
          <p:cNvCxnSpPr/>
          <p:nvPr/>
        </p:nvCxnSpPr>
        <p:spPr>
          <a:xfrm>
            <a:off x="10089804" y="1447213"/>
            <a:ext cx="0" cy="42164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ED67ECC-981E-D8CB-17E9-FECDC65DF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14779"/>
              </p:ext>
            </p:extLst>
          </p:nvPr>
        </p:nvGraphicFramePr>
        <p:xfrm>
          <a:off x="860517" y="5046778"/>
          <a:ext cx="10007998" cy="66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846">
                  <a:extLst>
                    <a:ext uri="{9D8B030D-6E8A-4147-A177-3AD203B41FA5}">
                      <a16:colId xmlns:a16="http://schemas.microsoft.com/office/drawing/2014/main" val="320300251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364611979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4040033060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522092097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4034506608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1790269866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947370191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379937070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983005823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636656548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709865403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654669404"/>
                    </a:ext>
                  </a:extLst>
                </a:gridCol>
                <a:gridCol w="769846">
                  <a:extLst>
                    <a:ext uri="{9D8B030D-6E8A-4147-A177-3AD203B41FA5}">
                      <a16:colId xmlns:a16="http://schemas.microsoft.com/office/drawing/2014/main" val="321560601"/>
                    </a:ext>
                  </a:extLst>
                </a:gridCol>
              </a:tblGrid>
              <a:tr h="26181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00" b="1" i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  <a:t>Prihodi u</a:t>
                      </a:r>
                      <a:br>
                        <a:rPr lang="hr-HR" sz="1000" b="1" i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</a:br>
                      <a:r>
                        <a:rPr lang="hr-HR" sz="1000" b="1" i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  <a:t> </a:t>
                      </a:r>
                      <a:r>
                        <a:rPr lang="hr-HR" sz="1000" b="1" i="1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  <a:t>mil</a:t>
                      </a:r>
                      <a:r>
                        <a:rPr lang="hr-HR" sz="1000" b="1" i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  <a:t>. EUR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122,70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52,40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50,30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54,91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69,71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67,23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50,72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47,00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27,13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118,77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24,49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81,16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955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00" b="1" i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odravka Sans "/>
                        </a:rPr>
                        <a:t>Udio u prihodima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16,0%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6,8%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6,6%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7,2%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9,1%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8,8%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6,6%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6,1%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3,5%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15,5%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3,2%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10,6%</a:t>
                      </a:r>
                    </a:p>
                  </a:txBody>
                  <a:tcPr marL="0" marR="1872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02100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DA154BE-9C89-DC89-702B-57B51CE9C4DD}"/>
              </a:ext>
            </a:extLst>
          </p:cNvPr>
          <p:cNvSpPr txBox="1"/>
          <p:nvPr/>
        </p:nvSpPr>
        <p:spPr>
          <a:xfrm>
            <a:off x="3309939" y="1447214"/>
            <a:ext cx="304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Prehrana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71ACA-5B6C-9971-3130-839C3369D063}"/>
              </a:ext>
            </a:extLst>
          </p:cNvPr>
          <p:cNvSpPr txBox="1"/>
          <p:nvPr/>
        </p:nvSpPr>
        <p:spPr>
          <a:xfrm>
            <a:off x="7743825" y="1447214"/>
            <a:ext cx="304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dravka Sans "/>
              </a:rPr>
              <a:t>Farmaceutika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D0D9032-8845-76E0-08D2-7235E1AB2389}"/>
              </a:ext>
            </a:extLst>
          </p:cNvPr>
          <p:cNvSpPr txBox="1">
            <a:spLocks noChangeArrowheads="1"/>
          </p:cNvSpPr>
          <p:nvPr/>
        </p:nvSpPr>
        <p:spPr>
          <a:xfrm>
            <a:off x="360000" y="180000"/>
            <a:ext cx="115320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Prihodi od prodaje po poslovnim programima i kategorijama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8E22A13-1B15-31D5-0854-0B9583D3FF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354753"/>
              </p:ext>
            </p:extLst>
          </p:nvPr>
        </p:nvGraphicFramePr>
        <p:xfrm>
          <a:off x="493857" y="1089675"/>
          <a:ext cx="11264325" cy="43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057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52128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Prihodi od prodaje po regijama</a:t>
            </a:r>
            <a:endParaRPr lang="en-GB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D789-E9FD-4A08-BBF6-A5367AC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9FB7775-CE61-ADF1-71CB-5C3E90DDA7AE}"/>
              </a:ext>
            </a:extLst>
          </p:cNvPr>
          <p:cNvSpPr/>
          <p:nvPr/>
        </p:nvSpPr>
        <p:spPr>
          <a:xfrm>
            <a:off x="2639029" y="3256373"/>
            <a:ext cx="495300" cy="41949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E06C8C8-CD64-88E2-9639-975436453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53626"/>
              </p:ext>
            </p:extLst>
          </p:nvPr>
        </p:nvGraphicFramePr>
        <p:xfrm>
          <a:off x="1995440" y="3731680"/>
          <a:ext cx="8201120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266">
                  <a:extLst>
                    <a:ext uri="{9D8B030D-6E8A-4147-A177-3AD203B41FA5}">
                      <a16:colId xmlns:a16="http://schemas.microsoft.com/office/drawing/2014/main" val="2308672423"/>
                    </a:ext>
                  </a:extLst>
                </a:gridCol>
                <a:gridCol w="1688266">
                  <a:extLst>
                    <a:ext uri="{9D8B030D-6E8A-4147-A177-3AD203B41FA5}">
                      <a16:colId xmlns:a16="http://schemas.microsoft.com/office/drawing/2014/main" val="175491159"/>
                    </a:ext>
                  </a:extLst>
                </a:gridCol>
                <a:gridCol w="1727185">
                  <a:extLst>
                    <a:ext uri="{9D8B030D-6E8A-4147-A177-3AD203B41FA5}">
                      <a16:colId xmlns:a16="http://schemas.microsoft.com/office/drawing/2014/main" val="46246374"/>
                    </a:ext>
                  </a:extLst>
                </a:gridCol>
                <a:gridCol w="1600966">
                  <a:extLst>
                    <a:ext uri="{9D8B030D-6E8A-4147-A177-3AD203B41FA5}">
                      <a16:colId xmlns:a16="http://schemas.microsoft.com/office/drawing/2014/main" val="3191441104"/>
                    </a:ext>
                  </a:extLst>
                </a:gridCol>
                <a:gridCol w="1496437">
                  <a:extLst>
                    <a:ext uri="{9D8B030D-6E8A-4147-A177-3AD203B41FA5}">
                      <a16:colId xmlns:a16="http://schemas.microsoft.com/office/drawing/2014/main" val="4138970778"/>
                    </a:ext>
                  </a:extLst>
                </a:gridCol>
              </a:tblGrid>
              <a:tr h="181729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U segmentu Prehrane prihodi su viši 7,9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(+2,7%), uslijed rasta prihoda većine poslovnih programa.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Prihodi segmenta Farmaceutike na Tržištu Hrvatske i Slovenije također su zabilježili rast za 6,8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(+10,6%).</a:t>
                      </a:r>
                      <a:endParaRPr lang="hr-HR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highlight>
                          <a:srgbClr val="FFFF00"/>
                        </a:highlight>
                        <a:latin typeface="Podravka Sans 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Segment Prehrane ostvario je rast prihoda od 6,9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(+6,5%), uslijed rasta prihoda od prodaje gotovo svih poslovnih programa.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Prihodi segmenta Farmaceutike viši su za 5,4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(+11,7%) ponajviše zbog rasta prihoda na tržištu Bosne i Hercegovine.</a:t>
                      </a:r>
                      <a:endParaRPr lang="hr-HR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highlight>
                          <a:srgbClr val="FFFF00"/>
                        </a:highlight>
                        <a:latin typeface="Podravka Sans 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Segment Prehrane ostvario je 21,2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(+25,7%) više prihode primarno uslijed rasta prihoda od prodaje Poslovnog programa Kulinarstvo, ali i razvoja distribucije na tržištu SAD-a.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Segment Farmaceutike ostvario je 1,0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(+67,5%) više prihode.</a:t>
                      </a:r>
                      <a:endParaRPr lang="hr-HR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highlight>
                          <a:srgbClr val="FFFF00"/>
                        </a:highlight>
                        <a:latin typeface="Podravka Sans 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U segmentu Prehrane ostvaren je rast prihoda od 1,4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(+2,0%), primarno uslijed rasta prihoda Poslovnog programa Kulinarstvo na tržištu Poljske, što je rezultat prethodno provedenog restrukturiranja tržišta s ciljem povećanja profitabilnosti.</a:t>
                      </a:r>
                      <a:endParaRPr lang="hr-HR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highlight>
                          <a:srgbClr val="FFFF00"/>
                        </a:highlight>
                        <a:latin typeface="Podravka Sans 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Rast prihoda od 1,5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 (+3,5%), ponajviše kao rezultat rasta prihoda od prodaje segmenta Farmaceutike od 1,2 </a:t>
                      </a:r>
                      <a:r>
                        <a:rPr lang="hr-HR" sz="105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mil</a:t>
                      </a:r>
                      <a:r>
                        <a:rPr lang="hr-HR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Podravka Sans "/>
                        </a:rPr>
                        <a:t>. eura.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370980"/>
                  </a:ext>
                </a:extLst>
              </a:tr>
            </a:tbl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A2064342-342B-34A4-DCEB-547EA2CC7918}"/>
              </a:ext>
            </a:extLst>
          </p:cNvPr>
          <p:cNvSpPr/>
          <p:nvPr/>
        </p:nvSpPr>
        <p:spPr>
          <a:xfrm>
            <a:off x="4278035" y="3237612"/>
            <a:ext cx="495300" cy="41949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AADD5ED-C806-0BC8-D65E-2A1C11B31245}"/>
              </a:ext>
            </a:extLst>
          </p:cNvPr>
          <p:cNvSpPr/>
          <p:nvPr/>
        </p:nvSpPr>
        <p:spPr>
          <a:xfrm>
            <a:off x="5917041" y="3237611"/>
            <a:ext cx="495300" cy="41949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44FAC8A-AEA7-84DB-CCD2-D32821135CD8}"/>
              </a:ext>
            </a:extLst>
          </p:cNvPr>
          <p:cNvSpPr/>
          <p:nvPr/>
        </p:nvSpPr>
        <p:spPr>
          <a:xfrm>
            <a:off x="7556047" y="3237611"/>
            <a:ext cx="495300" cy="41949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4A13B58-C812-1596-164C-A084FA1F77F9}"/>
              </a:ext>
            </a:extLst>
          </p:cNvPr>
          <p:cNvSpPr/>
          <p:nvPr/>
        </p:nvSpPr>
        <p:spPr>
          <a:xfrm>
            <a:off x="9195054" y="3237611"/>
            <a:ext cx="495300" cy="41949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E22A13-1B15-31D5-0854-0B9583D3FF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600723"/>
              </p:ext>
            </p:extLst>
          </p:nvPr>
        </p:nvGraphicFramePr>
        <p:xfrm>
          <a:off x="229026" y="854631"/>
          <a:ext cx="11491839" cy="250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262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60000" y="3600000"/>
            <a:ext cx="5220000" cy="190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Ključne značajke: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Rast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financijskog duga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→ uslijed rasta obveza za imovinu s pravom korištenja,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1050" b="1" dirty="0">
                <a:latin typeface="Podravka Sans" pitchFamily="50" charset="0"/>
                <a:cs typeface="Arial" panose="020B0604020202020204" pitchFamily="34" charset="0"/>
              </a:rPr>
              <a:t>Pad dugoročnog duga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→ uslijed redovnih otplata kreditnih obveza,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1050" b="1" dirty="0">
                <a:latin typeface="Podravka Sans" pitchFamily="50" charset="0"/>
                <a:cs typeface="Arial" panose="020B0604020202020204" pitchFamily="34" charset="0"/>
              </a:rPr>
              <a:t>Pad kratkoročnog duga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→ uslijed redovnih otplata kreditnih obveza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,</a:t>
            </a:r>
            <a:endParaRPr kumimoji="0" lang="hr-HR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174625" marR="0" lvl="0" indent="-17462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/>
              </a:rPr>
              <a:t>Prosječan ponderirani trošak duga bez obveza za imovinu s pravom korištenja:</a:t>
            </a:r>
          </a:p>
          <a:p>
            <a:pPr marL="271463" marR="0" lvl="0" indent="-18891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Na 31. 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prosinca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2024. → 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1,61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%,</a:t>
            </a:r>
          </a:p>
          <a:p>
            <a:pPr marL="271463" marR="0" lvl="0" indent="-18891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Na 31. prosinca 2023. → 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0,84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%.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48400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Ključni pokazatelji zaduženosti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000" y="6452007"/>
            <a:ext cx="11520000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Svi pokazatelji RDG-a računati su na razini zadnjih 12 mj., a bilančne stavke uzete su na kraju razdoblja,</a:t>
            </a: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Dugoročni i kratkoročni krediti+ obveze za najmove + financijske obveze po fer vrijednosti kroz RDG.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4B2ADD-024E-4A0F-AA7C-884051F5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E2EB9-A35C-77BB-3D1C-D7367764B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478347"/>
              </p:ext>
            </p:extLst>
          </p:nvPr>
        </p:nvGraphicFramePr>
        <p:xfrm>
          <a:off x="357808" y="715616"/>
          <a:ext cx="6290641" cy="2542383"/>
        </p:xfrm>
        <a:graphic>
          <a:graphicData uri="http://schemas.openxmlformats.org/drawingml/2006/table">
            <a:tbl>
              <a:tblPr/>
              <a:tblGrid>
                <a:gridCol w="2516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7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(u </a:t>
                      </a:r>
                      <a:r>
                        <a:rPr lang="hr-HR" sz="1200" b="1" i="1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EURm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)</a:t>
                      </a:r>
                      <a:r>
                        <a:rPr lang="hr-HR" sz="1200" b="1" i="1" u="none" strike="noStrike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2023.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2024.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% promjene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Financijski dug</a:t>
                      </a:r>
                      <a:r>
                        <a:rPr lang="hr-HR" sz="12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36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57,4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57,7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0,4%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503879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Times New Roman" panose="02020603050405020304" pitchFamily="18" charset="0"/>
                        </a:rPr>
                        <a:t>Novac i novčani ekvivalenti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42,5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27,1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(36,2%)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311307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Neto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dug</a:t>
                      </a:r>
                      <a:endParaRPr lang="hr-HR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14,9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30,5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104,7%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Troškovi kamata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0,68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0,96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40,4%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Neto dug / normalizirana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0,16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0,26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61,2%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07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Normalizirana EBIT / Trošak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kamata</a:t>
                      </a:r>
                      <a:endParaRPr lang="hr-HR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87,3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85,3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(2,3)%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7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Omjer kapitala i ukupne imovine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73,9%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74,7%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+83 bb</a:t>
                      </a:r>
                    </a:p>
                  </a:txBody>
                  <a:tcPr marL="0" marR="46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900-000012000000}"/>
              </a:ext>
            </a:extLst>
          </p:cNvPr>
          <p:cNvGraphicFramePr>
            <a:graphicFrameLocks/>
          </p:cNvGraphicFramePr>
          <p:nvPr/>
        </p:nvGraphicFramePr>
        <p:xfrm>
          <a:off x="5891629" y="3499713"/>
          <a:ext cx="6120000" cy="27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DC4AD7-0A8E-0305-D27D-78E31612DE28}"/>
              </a:ext>
            </a:extLst>
          </p:cNvPr>
          <p:cNvGraphicFramePr>
            <a:graphicFrameLocks/>
          </p:cNvGraphicFramePr>
          <p:nvPr/>
        </p:nvGraphicFramePr>
        <p:xfrm>
          <a:off x="7159950" y="582024"/>
          <a:ext cx="4289100" cy="2746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5775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432123"/>
              </p:ext>
            </p:extLst>
          </p:nvPr>
        </p:nvGraphicFramePr>
        <p:xfrm>
          <a:off x="474617" y="3440429"/>
          <a:ext cx="11520000" cy="1890538"/>
        </p:xfrm>
        <a:graphic>
          <a:graphicData uri="http://schemas.openxmlformats.org/drawingml/2006/table">
            <a:tbl>
              <a:tblPr/>
              <a:tblGrid>
                <a:gridCol w="292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5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5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Kretanje radnog kapitala u bilanci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72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.12.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24.</a:t>
                      </a:r>
                      <a:r>
                        <a:rPr lang="en-GB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/ 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hr-HR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1.12.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23.</a:t>
                      </a:r>
                      <a:endParaRPr lang="en-GB" sz="120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Ključne značajke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Zalihe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  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10,3%</a:t>
                      </a:r>
                      <a:endParaRPr lang="en-GB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više za 10,3% te se održavaju na optimalnoj razini sukladno potrebama poslovanja,</a:t>
                      </a: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Potraživanja od kupaca i ostala  potraživanja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</a:t>
                      </a:r>
                      <a:r>
                        <a:rPr lang="en-GB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19,7%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viša za 19,7%, uslijed rasta prihoda od prodaje,</a:t>
                      </a: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Obveze prema dobavljačima i ostale obveze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1,7%</a:t>
                      </a:r>
                      <a:endParaRPr lang="en-GB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više za 1,7% kao rezultat redovnog razvoja poslovanja.</a:t>
                      </a: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60000" y="180000"/>
            <a:ext cx="5091566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Ključne značajke novčanog toka</a:t>
            </a:r>
            <a:endParaRPr lang="en-GB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EB37-014E-41EF-A2E6-8C1EF83F4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C49B60-8C98-4D63-B047-F5300F692749}" type="slidenum">
              <a:rPr lang="hr-HR" smtClean="0">
                <a:solidFill>
                  <a:srgbClr val="595959"/>
                </a:solidFill>
              </a:rPr>
              <a:pPr/>
              <a:t>8</a:t>
            </a:fld>
            <a:endParaRPr lang="hr-HR" dirty="0">
              <a:solidFill>
                <a:srgbClr val="595959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1CE8A56-1662-15F0-2E1B-853143CB9946}"/>
              </a:ext>
            </a:extLst>
          </p:cNvPr>
          <p:cNvSpPr/>
          <p:nvPr/>
        </p:nvSpPr>
        <p:spPr>
          <a:xfrm>
            <a:off x="4526133" y="4407672"/>
            <a:ext cx="139959" cy="20527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63E3C1-2AAA-5A6F-B826-DA1E48404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30343"/>
              </p:ext>
            </p:extLst>
          </p:nvPr>
        </p:nvGraphicFramePr>
        <p:xfrm>
          <a:off x="474617" y="1027675"/>
          <a:ext cx="11472000" cy="1787760"/>
        </p:xfrm>
        <a:graphic>
          <a:graphicData uri="http://schemas.openxmlformats.org/drawingml/2006/table">
            <a:tbl>
              <a:tblPr/>
              <a:tblGrid>
                <a:gridCol w="2909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1126">
                  <a:extLst>
                    <a:ext uri="{9D8B030D-6E8A-4147-A177-3AD203B41FA5}">
                      <a16:colId xmlns:a16="http://schemas.microsoft.com/office/drawing/2014/main" val="716243003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EUR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1.-12. 2023.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1.-12. 2024.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Δ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Ključne značajke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poslovnih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115,4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88,8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(23,0%)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36195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rezultat operativnog poslovanja te adekvatnog upravljanja radnim kapitalom</a:t>
                      </a: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ulagačkih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(39,6)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(68,2)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(72,0%)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36195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sadrži novčane kapitalne izdatke u iznosu od 71,2 </a:t>
                      </a:r>
                      <a:r>
                        <a:rPr lang="hr-HR" sz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mil</a:t>
                      </a: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. eura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financijskih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(55,2)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(36,1)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34,6%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36195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sadrži redovne otplate kredita, obveza po osnovi najma i </a:t>
                      </a:r>
                      <a:r>
                        <a:rPr lang="hr-HR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isplate dividende.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lvl="0"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Neto promjena novca i novčanih </a:t>
                      </a:r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ekvivalenata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20,6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(15,4)</a:t>
                      </a:r>
                    </a:p>
                  </a:txBody>
                  <a:tcPr marL="684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(174,7%)</a:t>
                      </a:r>
                    </a:p>
                  </a:txBody>
                  <a:tcPr marL="36000" marR="28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36195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rrow: Up 5">
            <a:extLst>
              <a:ext uri="{FF2B5EF4-FFF2-40B4-BE49-F238E27FC236}">
                <a16:creationId xmlns:a16="http://schemas.microsoft.com/office/drawing/2014/main" id="{55780C07-0ECC-33A0-5F3E-E3895AABBF81}"/>
              </a:ext>
            </a:extLst>
          </p:cNvPr>
          <p:cNvSpPr/>
          <p:nvPr/>
        </p:nvSpPr>
        <p:spPr>
          <a:xfrm>
            <a:off x="4526131" y="4927563"/>
            <a:ext cx="139959" cy="205274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6289B4FC-528D-2C1E-3F25-33200B8ADCD9}"/>
              </a:ext>
            </a:extLst>
          </p:cNvPr>
          <p:cNvSpPr/>
          <p:nvPr/>
        </p:nvSpPr>
        <p:spPr>
          <a:xfrm>
            <a:off x="4526132" y="3887781"/>
            <a:ext cx="139959" cy="20527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3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D789-E9FD-4A08-BBF6-A5367AC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E6613F43-10B3-3D19-88CC-271C6F133C07}"/>
              </a:ext>
            </a:extLst>
          </p:cNvPr>
          <p:cNvSpPr txBox="1">
            <a:spLocks noChangeArrowheads="1"/>
          </p:cNvSpPr>
          <p:nvPr/>
        </p:nvSpPr>
        <p:spPr>
          <a:xfrm>
            <a:off x="360000" y="180000"/>
            <a:ext cx="1152128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Prikaz financijskih pokazatelja poslovanja u petogodišnjem razdoblju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DB3832"/>
              </a:solidFill>
              <a:effectLst/>
              <a:highlight>
                <a:srgbClr val="FFFF00"/>
              </a:highlight>
              <a:uLnTx/>
              <a:uFillTx/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00D51E8-82C6-B45B-F4B9-1F5A6D836C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719681"/>
              </p:ext>
            </p:extLst>
          </p:nvPr>
        </p:nvGraphicFramePr>
        <p:xfrm>
          <a:off x="359999" y="698257"/>
          <a:ext cx="11438424" cy="556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24634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Podravka">
      <a:dk1>
        <a:sysClr val="windowText" lastClr="000000"/>
      </a:dk1>
      <a:lt1>
        <a:sysClr val="window" lastClr="FFFFFF"/>
      </a:lt1>
      <a:dk2>
        <a:srgbClr val="DB3832"/>
      </a:dk2>
      <a:lt2>
        <a:srgbClr val="FFC1B8"/>
      </a:lt2>
      <a:accent1>
        <a:srgbClr val="595959"/>
      </a:accent1>
      <a:accent2>
        <a:srgbClr val="FFC1B8"/>
      </a:accent2>
      <a:accent3>
        <a:srgbClr val="A5A5A5"/>
      </a:accent3>
      <a:accent4>
        <a:srgbClr val="B01C27"/>
      </a:accent4>
      <a:accent5>
        <a:srgbClr val="D1D1D1"/>
      </a:accent5>
      <a:accent6>
        <a:srgbClr val="DB3832"/>
      </a:accent6>
      <a:hlink>
        <a:srgbClr val="D1D1D1"/>
      </a:hlink>
      <a:folHlink>
        <a:srgbClr val="B01C27"/>
      </a:folHlink>
    </a:clrScheme>
    <a:fontScheme name="Podravka">
      <a:majorFont>
        <a:latin typeface="Podravka Sans Bold"/>
        <a:ea typeface=""/>
        <a:cs typeface=""/>
      </a:majorFont>
      <a:minorFont>
        <a:latin typeface="Podravk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Podravka">
      <a:dk1>
        <a:sysClr val="windowText" lastClr="000000"/>
      </a:dk1>
      <a:lt1>
        <a:sysClr val="window" lastClr="FFFFFF"/>
      </a:lt1>
      <a:dk2>
        <a:srgbClr val="DB3832"/>
      </a:dk2>
      <a:lt2>
        <a:srgbClr val="FFC1B8"/>
      </a:lt2>
      <a:accent1>
        <a:srgbClr val="595959"/>
      </a:accent1>
      <a:accent2>
        <a:srgbClr val="FFC1B8"/>
      </a:accent2>
      <a:accent3>
        <a:srgbClr val="A5A5A5"/>
      </a:accent3>
      <a:accent4>
        <a:srgbClr val="B01C27"/>
      </a:accent4>
      <a:accent5>
        <a:srgbClr val="D1D1D1"/>
      </a:accent5>
      <a:accent6>
        <a:srgbClr val="DB3832"/>
      </a:accent6>
      <a:hlink>
        <a:srgbClr val="D1D1D1"/>
      </a:hlink>
      <a:folHlink>
        <a:srgbClr val="B01C27"/>
      </a:folHlink>
    </a:clrScheme>
    <a:fontScheme name="Podravka">
      <a:majorFont>
        <a:latin typeface="Podravka Sans Bold"/>
        <a:ea typeface=""/>
        <a:cs typeface=""/>
      </a:majorFont>
      <a:minorFont>
        <a:latin typeface="Podravk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13630</TotalTime>
  <Words>1775</Words>
  <Application>Microsoft Office PowerPoint</Application>
  <PresentationFormat>Widescreen</PresentationFormat>
  <Paragraphs>420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Courier New</vt:lpstr>
      <vt:lpstr>Fira Sans</vt:lpstr>
      <vt:lpstr>Helvetica Neue</vt:lpstr>
      <vt:lpstr>Podravka Sans</vt:lpstr>
      <vt:lpstr>Podravka Sans </vt:lpstr>
      <vt:lpstr>Podravka Sans Bold</vt:lpstr>
      <vt:lpstr>Podravka Sans Light</vt:lpstr>
      <vt:lpstr>Podravka Sans Medium</vt:lpstr>
      <vt:lpstr>Wingdings</vt:lpstr>
      <vt:lpstr>Custom Design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Podravka d.d.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Pobi Mihovil</dc:creator>
  <cp:lastModifiedBy>Jaredić Goran</cp:lastModifiedBy>
  <cp:revision>1489</cp:revision>
  <cp:lastPrinted>2023-04-26T07:54:21Z</cp:lastPrinted>
  <dcterms:created xsi:type="dcterms:W3CDTF">2019-06-26T11:11:34Z</dcterms:created>
  <dcterms:modified xsi:type="dcterms:W3CDTF">2025-05-22T06:12:19Z</dcterms:modified>
</cp:coreProperties>
</file>